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iSRP+EowgQJLMo0VCtvKS9h4cqa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14"/>
  </p:normalViewPr>
  <p:slideViewPr>
    <p:cSldViewPr snapToGrid="0">
      <p:cViewPr varScale="1">
        <p:scale>
          <a:sx n="115" d="100"/>
          <a:sy n="115" d="100"/>
        </p:scale>
        <p:origin x="158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customschemas.google.com/relationships/presentationmetadata" Target="meta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87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2"/>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g31a61115bb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 name="Google Shape;15;g31a61115bb9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 name="Google Shape;22;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 name="Google Shape;52;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 name="Google Shape;62;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 name="Google Shape;72;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5"/>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pic>
        <p:nvPicPr>
          <p:cNvPr id="17" name="Google Shape;17;g31a61115bb9_0_0"/>
          <p:cNvPicPr preferRelativeResize="0"/>
          <p:nvPr/>
        </p:nvPicPr>
        <p:blipFill rotWithShape="1">
          <a:blip r:embed="rId3">
            <a:alphaModFix/>
          </a:blip>
          <a:srcRect/>
          <a:stretch/>
        </p:blipFill>
        <p:spPr>
          <a:xfrm>
            <a:off x="1" y="0"/>
            <a:ext cx="9143999" cy="7546553"/>
          </a:xfrm>
          <a:prstGeom prst="rect">
            <a:avLst/>
          </a:prstGeom>
          <a:noFill/>
          <a:ln>
            <a:noFill/>
          </a:ln>
        </p:spPr>
      </p:pic>
      <p:sp>
        <p:nvSpPr>
          <p:cNvPr id="18" name="Google Shape;18;g31a61115bb9_0_0"/>
          <p:cNvSpPr txBox="1"/>
          <p:nvPr/>
        </p:nvSpPr>
        <p:spPr>
          <a:xfrm>
            <a:off x="209319" y="-407622"/>
            <a:ext cx="8218585" cy="35394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endParaRPr sz="32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32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32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32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r>
              <a:rPr lang="en-US" sz="3200" b="1" i="0" u="none" strike="noStrike" cap="none">
                <a:solidFill>
                  <a:srgbClr val="000000"/>
                </a:solidFill>
                <a:latin typeface="Arabic Typesetting"/>
                <a:ea typeface="Arabic Typesetting"/>
                <a:cs typeface="Arabic Typesetting"/>
                <a:sym typeface="Arabic Typesetting"/>
              </a:rPr>
              <a:t>Work package 3 - MAYA Open Interactive Education Resources: mentoring program, training curriculum, interactive tools</a:t>
            </a:r>
            <a:endParaRPr sz="32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3200" b="1" i="0" u="none" strike="noStrike" cap="none">
              <a:solidFill>
                <a:srgbClr val="000000"/>
              </a:solidFill>
              <a:latin typeface="Arabic Typesetting"/>
              <a:ea typeface="Arabic Typesetting"/>
              <a:cs typeface="Arabic Typesetting"/>
              <a:sym typeface="Arabic Typesetting"/>
            </a:endParaRPr>
          </a:p>
        </p:txBody>
      </p:sp>
      <p:sp>
        <p:nvSpPr>
          <p:cNvPr id="19" name="Google Shape;19;g31a61115bb9_0_0"/>
          <p:cNvSpPr txBox="1"/>
          <p:nvPr/>
        </p:nvSpPr>
        <p:spPr>
          <a:xfrm>
            <a:off x="440676" y="2632151"/>
            <a:ext cx="5822414"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endParaRPr sz="1400" b="1" i="0" u="none" strike="noStrike" cap="none">
              <a:solidFill>
                <a:srgbClr val="000000"/>
              </a:solidFill>
              <a:latin typeface="Arabic Typesetting"/>
              <a:ea typeface="Arabic Typesetting"/>
              <a:cs typeface="Arabic Typesetting"/>
              <a:sym typeface="Arabic Typesetting"/>
            </a:endParaRPr>
          </a:p>
          <a:p>
            <a:pPr marL="0" marR="0" lvl="0" indent="0" algn="l" rtl="0">
              <a:lnSpc>
                <a:spcPct val="100000"/>
              </a:lnSpc>
              <a:spcBef>
                <a:spcPts val="0"/>
              </a:spcBef>
              <a:spcAft>
                <a:spcPts val="0"/>
              </a:spcAft>
              <a:buClr>
                <a:srgbClr val="000000"/>
              </a:buClr>
              <a:buSzPts val="4800"/>
              <a:buFont typeface="Arial"/>
              <a:buNone/>
            </a:pPr>
            <a:r>
              <a:rPr lang="en-US" sz="2800" b="1" i="0" u="none" strike="noStrike" cap="none">
                <a:solidFill>
                  <a:srgbClr val="000000"/>
                </a:solidFill>
                <a:latin typeface="Arabic Typesetting"/>
                <a:ea typeface="Arabic Typesetting"/>
                <a:cs typeface="Arabic Typesetting"/>
                <a:sym typeface="Arabic Typesetting"/>
              </a:rPr>
              <a:t>Training Curriculum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cxnSp>
        <p:nvCxnSpPr>
          <p:cNvPr id="24" name="Google Shape;24;p2"/>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25" name="Google Shape;25;p2"/>
          <p:cNvSpPr txBox="1"/>
          <p:nvPr/>
        </p:nvSpPr>
        <p:spPr>
          <a:xfrm>
            <a:off x="278780" y="2558482"/>
            <a:ext cx="8655900" cy="5205744"/>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The MAYA Project: Empowering Young Women Through Montessori Training has been designed to support disadvantaged young women, particularly those who are not in education, employment or training (NEET). By adapting Montessori principles for adult learning, the project promotes personal development, social inclusion and professional growth. This learner-</a:t>
            </a:r>
            <a:r>
              <a:rPr lang="en-US" sz="1800" b="0" i="0" u="none" strike="noStrike" cap="none" dirty="0" err="1">
                <a:solidFill>
                  <a:srgbClr val="000000"/>
                </a:solidFill>
                <a:latin typeface="Arabic Typesetting"/>
                <a:ea typeface="Arabic Typesetting"/>
                <a:cs typeface="Arabic Typesetting"/>
                <a:sym typeface="Arabic Typesetting"/>
              </a:rPr>
              <a:t>centred</a:t>
            </a:r>
            <a:r>
              <a:rPr lang="en-US" sz="1800" b="0" i="0" u="none" strike="noStrike" cap="none" dirty="0">
                <a:solidFill>
                  <a:srgbClr val="000000"/>
                </a:solidFill>
                <a:latin typeface="Arabic Typesetting"/>
                <a:ea typeface="Arabic Typesetting"/>
                <a:cs typeface="Arabic Typesetting"/>
                <a:sym typeface="Arabic Typesetting"/>
              </a:rPr>
              <a:t> approach </a:t>
            </a:r>
            <a:r>
              <a:rPr lang="en-US" sz="1800" b="0" i="0" u="none" strike="noStrike" cap="none" dirty="0" err="1">
                <a:solidFill>
                  <a:srgbClr val="000000"/>
                </a:solidFill>
                <a:latin typeface="Arabic Typesetting"/>
                <a:ea typeface="Arabic Typesetting"/>
                <a:cs typeface="Arabic Typesetting"/>
                <a:sym typeface="Arabic Typesetting"/>
              </a:rPr>
              <a:t>emphasises</a:t>
            </a:r>
            <a:r>
              <a:rPr lang="en-US" sz="1800" b="0" i="0" u="none" strike="noStrike" cap="none" dirty="0">
                <a:solidFill>
                  <a:srgbClr val="000000"/>
                </a:solidFill>
                <a:latin typeface="Arabic Typesetting"/>
                <a:ea typeface="Arabic Typesetting"/>
                <a:cs typeface="Arabic Typesetting"/>
                <a:sym typeface="Arabic Typesetting"/>
              </a:rPr>
              <a:t> respect, autonomy, and emotional support, encouraging active participation in the learning process.</a:t>
            </a: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 </a:t>
            </a:r>
            <a:r>
              <a:rPr lang="en-US" sz="1800" b="1" i="0" u="none" strike="noStrike" cap="none" dirty="0">
                <a:solidFill>
                  <a:srgbClr val="000000"/>
                </a:solidFill>
                <a:latin typeface="Arabic Typesetting"/>
                <a:ea typeface="Arabic Typesetting"/>
                <a:cs typeface="Arabic Typesetting"/>
                <a:sym typeface="Arabic Typesetting"/>
              </a:rPr>
              <a:t>Target group</a:t>
            </a: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The MAYA Training Curriculum primarily targets youth workers, adult educators, trainers and other professionals who work directly with disadvantaged young women, particularly those classified as NEET (Not in Education, Employment or Training). These professionals play a key role in helping young women to return to education, develop essential life skills and prepare for the </a:t>
            </a:r>
            <a:r>
              <a:rPr lang="en-US" sz="1800" b="0" i="0" u="none" strike="noStrike" cap="none" dirty="0" err="1">
                <a:solidFill>
                  <a:srgbClr val="000000"/>
                </a:solidFill>
                <a:latin typeface="Arabic Typesetting"/>
                <a:ea typeface="Arabic Typesetting"/>
                <a:cs typeface="Arabic Typesetting"/>
                <a:sym typeface="Arabic Typesetting"/>
              </a:rPr>
              <a:t>labour</a:t>
            </a:r>
            <a:r>
              <a:rPr lang="en-US" sz="1800" b="0" i="0" u="none" strike="noStrike" cap="none" dirty="0">
                <a:solidFill>
                  <a:srgbClr val="000000"/>
                </a:solidFill>
                <a:latin typeface="Arabic Typesetting"/>
                <a:ea typeface="Arabic Typesetting"/>
                <a:cs typeface="Arabic Typesetting"/>
                <a:sym typeface="Arabic Typesetting"/>
              </a:rPr>
              <a:t> market.</a:t>
            </a: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The secondary target group comprises policymakers, NGOs, community </a:t>
            </a:r>
            <a:r>
              <a:rPr lang="en-US" sz="1800" b="0" i="0" u="none" strike="noStrike" cap="none" dirty="0" err="1">
                <a:solidFill>
                  <a:srgbClr val="000000"/>
                </a:solidFill>
                <a:latin typeface="Arabic Typesetting"/>
                <a:ea typeface="Arabic Typesetting"/>
                <a:cs typeface="Arabic Typesetting"/>
                <a:sym typeface="Arabic Typesetting"/>
              </a:rPr>
              <a:t>organisations</a:t>
            </a:r>
            <a:r>
              <a:rPr lang="en-US" sz="1800" b="0" i="0" u="none" strike="noStrike" cap="none" dirty="0">
                <a:solidFill>
                  <a:srgbClr val="000000"/>
                </a:solidFill>
                <a:latin typeface="Arabic Typesetting"/>
                <a:ea typeface="Arabic Typesetting"/>
                <a:cs typeface="Arabic Typesetting"/>
                <a:sym typeface="Arabic Typesetting"/>
              </a:rPr>
              <a:t> and training </a:t>
            </a:r>
            <a:r>
              <a:rPr lang="en-US" sz="1800" b="0" i="0" u="none" strike="noStrike" cap="none" dirty="0" err="1">
                <a:solidFill>
                  <a:srgbClr val="000000"/>
                </a:solidFill>
                <a:latin typeface="Arabic Typesetting"/>
                <a:ea typeface="Arabic Typesetting"/>
                <a:cs typeface="Arabic Typesetting"/>
                <a:sym typeface="Arabic Typesetting"/>
              </a:rPr>
              <a:t>centres</a:t>
            </a:r>
            <a:r>
              <a:rPr lang="en-US" sz="1800" b="0" i="0" u="none" strike="noStrike" cap="none" dirty="0">
                <a:solidFill>
                  <a:srgbClr val="000000"/>
                </a:solidFill>
                <a:latin typeface="Arabic Typesetting"/>
                <a:ea typeface="Arabic Typesetting"/>
                <a:cs typeface="Arabic Typesetting"/>
                <a:sym typeface="Arabic Typesetting"/>
              </a:rPr>
              <a:t> that can incorporate the curriculum into their </a:t>
            </a:r>
            <a:r>
              <a:rPr lang="en-US" sz="1800" b="0" i="0" u="none" strike="noStrike" cap="none" dirty="0" err="1">
                <a:solidFill>
                  <a:srgbClr val="000000"/>
                </a:solidFill>
                <a:latin typeface="Arabic Typesetting"/>
                <a:ea typeface="Arabic Typesetting"/>
                <a:cs typeface="Arabic Typesetting"/>
                <a:sym typeface="Arabic Typesetting"/>
              </a:rPr>
              <a:t>programmes</a:t>
            </a:r>
            <a:r>
              <a:rPr lang="en-US" sz="1800" b="0" i="0" u="none" strike="noStrike" cap="none" dirty="0">
                <a:solidFill>
                  <a:srgbClr val="000000"/>
                </a:solidFill>
                <a:latin typeface="Arabic Typesetting"/>
                <a:ea typeface="Arabic Typesetting"/>
                <a:cs typeface="Arabic Typesetting"/>
                <a:sym typeface="Arabic Typesetting"/>
              </a:rPr>
              <a:t> to ensure a broader impact.</a:t>
            </a:r>
            <a:endParaRPr sz="1800" b="0" i="0" u="none" strike="noStrike" cap="none" dirty="0">
              <a:solidFill>
                <a:srgbClr val="000000"/>
              </a:solidFill>
              <a:latin typeface="Calibri"/>
              <a:ea typeface="Calibri"/>
              <a:cs typeface="Calibri"/>
              <a:sym typeface="Calibri"/>
            </a:endParaRPr>
          </a:p>
          <a:p>
            <a:pPr marL="228600" marR="0" lvl="0" indent="0" algn="just" rtl="0">
              <a:lnSpc>
                <a:spcPct val="107000"/>
              </a:lnSpc>
              <a:spcBef>
                <a:spcPts val="800"/>
              </a:spcBef>
              <a:spcAft>
                <a:spcPts val="0"/>
              </a:spcAft>
              <a:buNone/>
            </a:pP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 </a:t>
            </a: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a:t>
            </a:r>
            <a:endParaRPr sz="1800" b="0" i="0" u="none" strike="noStrike" cap="none"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sz="1600" b="1" i="0" u="none" strike="noStrike" cap="none" dirty="0">
              <a:solidFill>
                <a:srgbClr val="000000"/>
              </a:solidFill>
              <a:latin typeface="Arabic Typesetting"/>
              <a:ea typeface="Arabic Typesetting"/>
              <a:cs typeface="Arabic Typesetting"/>
              <a:sym typeface="Arabic Typesetting"/>
            </a:endParaRPr>
          </a:p>
        </p:txBody>
      </p:sp>
      <p:pic>
        <p:nvPicPr>
          <p:cNvPr id="26" name="Google Shape;26;p2"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27" name="Google Shape;27;p2"/>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28" name="Google Shape;28;p2"/>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29" name="Google Shape;29;p2"/>
          <p:cNvSpPr txBox="1"/>
          <p:nvPr/>
        </p:nvSpPr>
        <p:spPr>
          <a:xfrm>
            <a:off x="278780" y="1652256"/>
            <a:ext cx="7877178"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a:solidFill>
                  <a:srgbClr val="000000"/>
                </a:solidFill>
                <a:latin typeface="Arabic Typesetting"/>
                <a:ea typeface="Arabic Typesetting"/>
                <a:cs typeface="Arabic Typesetting"/>
                <a:sym typeface="Arabic Typesetting"/>
              </a:rPr>
              <a:t>Introduction to the MAYA Project</a:t>
            </a: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cxnSp>
        <p:nvCxnSpPr>
          <p:cNvPr id="34" name="Google Shape;34;p1"/>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35" name="Google Shape;35;p1"/>
          <p:cNvSpPr txBox="1"/>
          <p:nvPr/>
        </p:nvSpPr>
        <p:spPr>
          <a:xfrm>
            <a:off x="367991" y="2657496"/>
            <a:ext cx="8137032" cy="2947561"/>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The MAYA consortium comprises partners from Turkey, Austria, Portugal and Italy who have diverse expertise in adult education, youth empowerment and social inclusion. Each country brings unique perspectives and best practices: Turkey has strong experience in youth engagement; Austria has expertise in curriculum development and project management; Portugal has innovative approaches to community learning; and Italy has valuable knowledge of applying Montessori principles to adult contexts.</a:t>
            </a:r>
            <a:endParaRPr sz="1800" dirty="0"/>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This multinational collaboration ensures that the curriculum is academically sound and practically relevant in different socio-cultural environments. The consortium's collaborative efforts enrich the curriculum, making it adaptable and inclusive for disadvantaged young women in Europe</a:t>
            </a:r>
            <a:r>
              <a:rPr lang="en-US" sz="2000" b="0" i="0" u="none" strike="noStrike" cap="none" dirty="0">
                <a:solidFill>
                  <a:srgbClr val="000000"/>
                </a:solidFill>
                <a:latin typeface="Arabic Typesetting"/>
                <a:ea typeface="Arabic Typesetting"/>
                <a:cs typeface="Arabic Typesetting"/>
                <a:sym typeface="Arabic Typesetting"/>
              </a:rPr>
              <a:t>.</a:t>
            </a:r>
            <a:endParaRPr sz="2000" b="0" i="0" u="none" strike="noStrike" cap="none"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sz="1600" b="1" i="0" u="none" strike="noStrike" cap="none" dirty="0">
              <a:solidFill>
                <a:srgbClr val="000000"/>
              </a:solidFill>
              <a:latin typeface="Arabic Typesetting"/>
              <a:ea typeface="Arabic Typesetting"/>
              <a:cs typeface="Arabic Typesetting"/>
              <a:sym typeface="Arabic Typesetting"/>
            </a:endParaRPr>
          </a:p>
        </p:txBody>
      </p:sp>
      <p:pic>
        <p:nvPicPr>
          <p:cNvPr id="36" name="Google Shape;36;p1"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37" name="Google Shape;37;p1"/>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38" name="Google Shape;38;p1"/>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39" name="Google Shape;39;p1"/>
          <p:cNvSpPr txBox="1"/>
          <p:nvPr/>
        </p:nvSpPr>
        <p:spPr>
          <a:xfrm>
            <a:off x="245326" y="1663577"/>
            <a:ext cx="8619893" cy="11079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a:solidFill>
                  <a:srgbClr val="000000"/>
                </a:solidFill>
                <a:latin typeface="Arabic Typesetting"/>
                <a:ea typeface="Arabic Typesetting"/>
                <a:cs typeface="Arabic Typesetting"/>
                <a:sym typeface="Arabic Typesetting"/>
              </a:rPr>
              <a:t>The Role of the Consortium and the Importance of the Curriculum</a:t>
            </a:r>
            <a:endParaRPr sz="2800" dirty="0"/>
          </a:p>
          <a:p>
            <a:pPr marL="0" marR="0" lvl="0" indent="0" algn="l" rtl="0">
              <a:lnSpc>
                <a:spcPct val="100000"/>
              </a:lnSpc>
              <a:spcBef>
                <a:spcPts val="0"/>
              </a:spcBef>
              <a:spcAft>
                <a:spcPts val="0"/>
              </a:spcAft>
              <a:buNone/>
            </a:pP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cxnSp>
        <p:nvCxnSpPr>
          <p:cNvPr id="44" name="Google Shape;44;p3"/>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45" name="Google Shape;45;p3"/>
          <p:cNvSpPr txBox="1"/>
          <p:nvPr/>
        </p:nvSpPr>
        <p:spPr>
          <a:xfrm>
            <a:off x="88135" y="2576589"/>
            <a:ext cx="9055865" cy="372392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The training curriculum plays a central role in the MAYA Project, serving as the main educational tool that transforms project goals into practical impact. It provides a common framework for training across all partner countries;</a:t>
            </a:r>
            <a:endParaRPr sz="1800" dirty="0"/>
          </a:p>
          <a:p>
            <a:pPr marL="342900" marR="0" lvl="0" indent="-342900" algn="just" rtl="0">
              <a:lnSpc>
                <a:spcPct val="107000"/>
              </a:lnSpc>
              <a:spcBef>
                <a:spcPts val="800"/>
              </a:spcBef>
              <a:spcAft>
                <a:spcPts val="0"/>
              </a:spcAft>
              <a:buClr>
                <a:srgbClr val="000000"/>
              </a:buClr>
              <a:buSzPts val="2000"/>
              <a:buFont typeface="Arial"/>
              <a:buChar char="•"/>
            </a:pPr>
            <a:r>
              <a:rPr lang="en-US" sz="1800" b="0" i="0" u="none" strike="noStrike" cap="none" dirty="0">
                <a:solidFill>
                  <a:srgbClr val="000000"/>
                </a:solidFill>
                <a:latin typeface="Arabic Typesetting"/>
                <a:ea typeface="Arabic Typesetting"/>
                <a:cs typeface="Arabic Typesetting"/>
                <a:sym typeface="Arabic Typesetting"/>
              </a:rPr>
              <a:t>ensures quality, consistency and transferability of methods;</a:t>
            </a:r>
            <a:endParaRPr sz="1800" dirty="0"/>
          </a:p>
          <a:p>
            <a:pPr marL="342900" marR="0" lvl="0" indent="-342900" algn="just" rtl="0">
              <a:lnSpc>
                <a:spcPct val="107000"/>
              </a:lnSpc>
              <a:spcBef>
                <a:spcPts val="800"/>
              </a:spcBef>
              <a:spcAft>
                <a:spcPts val="0"/>
              </a:spcAft>
              <a:buClr>
                <a:srgbClr val="000000"/>
              </a:buClr>
              <a:buSzPts val="2000"/>
              <a:buFont typeface="Arial"/>
              <a:buChar char="•"/>
            </a:pPr>
            <a:r>
              <a:rPr lang="en-US" sz="1800" b="0" i="0" u="none" strike="noStrike" cap="none" dirty="0">
                <a:solidFill>
                  <a:srgbClr val="000000"/>
                </a:solidFill>
                <a:latin typeface="Arabic Typesetting"/>
                <a:ea typeface="Arabic Typesetting"/>
                <a:cs typeface="Arabic Typesetting"/>
                <a:sym typeface="Arabic Typesetting"/>
              </a:rPr>
              <a:t>adapts Montessori-inspired approaches to adult learning contexts; and</a:t>
            </a:r>
            <a:endParaRPr sz="1800" dirty="0"/>
          </a:p>
          <a:p>
            <a:pPr marL="342900" marR="0" lvl="0" indent="-342900" algn="just" rtl="0">
              <a:lnSpc>
                <a:spcPct val="107000"/>
              </a:lnSpc>
              <a:spcBef>
                <a:spcPts val="800"/>
              </a:spcBef>
              <a:spcAft>
                <a:spcPts val="0"/>
              </a:spcAft>
              <a:buClr>
                <a:srgbClr val="000000"/>
              </a:buClr>
              <a:buSzPts val="2000"/>
              <a:buFont typeface="Arial"/>
              <a:buChar char="•"/>
            </a:pPr>
            <a:r>
              <a:rPr lang="en-US" sz="1800" b="0" i="0" u="none" strike="noStrike" cap="none" dirty="0">
                <a:solidFill>
                  <a:srgbClr val="000000"/>
                </a:solidFill>
                <a:latin typeface="Arabic Typesetting"/>
                <a:ea typeface="Arabic Typesetting"/>
                <a:cs typeface="Arabic Typesetting"/>
                <a:sym typeface="Arabic Typesetting"/>
              </a:rPr>
              <a:t>forms the basis of the Guide for </a:t>
            </a:r>
            <a:r>
              <a:rPr lang="en-US" sz="1800" b="0" i="0" u="none" strike="noStrike" cap="none" dirty="0" err="1">
                <a:solidFill>
                  <a:srgbClr val="000000"/>
                </a:solidFill>
                <a:latin typeface="Arabic Typesetting"/>
                <a:ea typeface="Arabic Typesetting"/>
                <a:cs typeface="Arabic Typesetting"/>
                <a:sym typeface="Arabic Typesetting"/>
              </a:rPr>
              <a:t>Personalised</a:t>
            </a:r>
            <a:r>
              <a:rPr lang="en-US" sz="1800" b="0" i="0" u="none" strike="noStrike" cap="none" dirty="0">
                <a:solidFill>
                  <a:srgbClr val="000000"/>
                </a:solidFill>
                <a:latin typeface="Arabic Typesetting"/>
                <a:ea typeface="Arabic Typesetting"/>
                <a:cs typeface="Arabic Typesetting"/>
                <a:sym typeface="Arabic Typesetting"/>
              </a:rPr>
              <a:t> Learning, which helps trainers to tailor education to individual needs.</a:t>
            </a:r>
            <a:endParaRPr sz="1800" dirty="0"/>
          </a:p>
          <a:p>
            <a:pPr marL="342900" marR="0" lvl="0" indent="-342900" algn="just" rtl="0">
              <a:lnSpc>
                <a:spcPct val="107000"/>
              </a:lnSpc>
              <a:spcBef>
                <a:spcPts val="800"/>
              </a:spcBef>
              <a:spcAft>
                <a:spcPts val="0"/>
              </a:spcAft>
              <a:buClr>
                <a:srgbClr val="000000"/>
              </a:buClr>
              <a:buSzPts val="2000"/>
              <a:buFont typeface="Arial"/>
              <a:buChar char="•"/>
            </a:pPr>
            <a:r>
              <a:rPr lang="en-US" sz="1800" b="0" i="0" u="none" strike="noStrike" cap="none" dirty="0">
                <a:solidFill>
                  <a:srgbClr val="000000"/>
                </a:solidFill>
                <a:latin typeface="Arabic Typesetting"/>
                <a:ea typeface="Arabic Typesetting"/>
                <a:cs typeface="Arabic Typesetting"/>
                <a:sym typeface="Arabic Typesetting"/>
              </a:rPr>
              <a:t>creates a sustainable resource that can be used beyond the project’s lifetime.</a:t>
            </a:r>
            <a:endParaRPr sz="1800" dirty="0"/>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Through this curriculum, consortium partners in Türkiye, Austria, Portugal and Italy empower youth workers and young women together, ensuring the project contributes to inclusive education, equal opportunities and long-term social change. </a:t>
            </a: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a:t>
            </a:r>
            <a:endParaRPr sz="1800" b="0" i="0" u="none" strike="noStrike" cap="none"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sz="1600" b="1" i="0" u="none" strike="noStrike" cap="none" dirty="0">
              <a:solidFill>
                <a:srgbClr val="000000"/>
              </a:solidFill>
              <a:latin typeface="Arabic Typesetting"/>
              <a:ea typeface="Arabic Typesetting"/>
              <a:cs typeface="Arabic Typesetting"/>
              <a:sym typeface="Arabic Typesetting"/>
            </a:endParaRPr>
          </a:p>
        </p:txBody>
      </p:sp>
      <p:pic>
        <p:nvPicPr>
          <p:cNvPr id="46" name="Google Shape;46;p3" descr="Immagine che contiene creatività, clipart, arte&#10;&#10;Descrizione generata automaticamente"/>
          <p:cNvPicPr preferRelativeResize="0"/>
          <p:nvPr/>
        </p:nvPicPr>
        <p:blipFill rotWithShape="1">
          <a:blip r:embed="rId3">
            <a:alphaModFix amt="20000"/>
          </a:blip>
          <a:srcRect r="68303"/>
          <a:stretch/>
        </p:blipFill>
        <p:spPr>
          <a:xfrm>
            <a:off x="6534550" y="1275675"/>
            <a:ext cx="2786852" cy="4960877"/>
          </a:xfrm>
          <a:prstGeom prst="rect">
            <a:avLst/>
          </a:prstGeom>
          <a:noFill/>
          <a:ln>
            <a:noFill/>
          </a:ln>
        </p:spPr>
      </p:pic>
      <p:pic>
        <p:nvPicPr>
          <p:cNvPr id="47" name="Google Shape;47;p3"/>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48" name="Google Shape;48;p3"/>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49" name="Google Shape;49;p3"/>
          <p:cNvSpPr txBox="1"/>
          <p:nvPr/>
        </p:nvSpPr>
        <p:spPr>
          <a:xfrm>
            <a:off x="245327" y="1473396"/>
            <a:ext cx="8898673" cy="11079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a:solidFill>
                  <a:srgbClr val="000000"/>
                </a:solidFill>
                <a:latin typeface="Arabic Typesetting"/>
                <a:ea typeface="Arabic Typesetting"/>
                <a:cs typeface="Arabic Typesetting"/>
                <a:sym typeface="Arabic Typesetting"/>
              </a:rPr>
              <a:t>The Role of the Consortium and the Importance of the Curriculum</a:t>
            </a:r>
            <a:endParaRPr sz="2800" dirty="0"/>
          </a:p>
          <a:p>
            <a:pPr marL="0" marR="0" lvl="0" indent="0" algn="l" rtl="0">
              <a:lnSpc>
                <a:spcPct val="100000"/>
              </a:lnSpc>
              <a:spcBef>
                <a:spcPts val="0"/>
              </a:spcBef>
              <a:spcAft>
                <a:spcPts val="0"/>
              </a:spcAft>
              <a:buNone/>
            </a:pP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cxnSp>
        <p:nvCxnSpPr>
          <p:cNvPr id="54" name="Google Shape;54;p7"/>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55" name="Google Shape;55;p7"/>
          <p:cNvSpPr txBox="1"/>
          <p:nvPr/>
        </p:nvSpPr>
        <p:spPr>
          <a:xfrm>
            <a:off x="200722" y="2821259"/>
            <a:ext cx="8822092" cy="458236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The curriculum consists of seven comprehensive modules, each covering a key aspect of Montessori-inspired adult learning.</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1.Personalisation and Co-Design of Education; Observational Learning</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2.Participatory Approach and Communities of Learners</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3.Intellectual Stimulation of Young Adult Learners</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4.Development of the Senses and Tactile Approach; Involving Technologies</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5.Emotional Intelligence and Social-Emotional Learning</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6.Monitoring Progress – Observation and Assessment of Adult Learner</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7.Creation of a Personal Educational Plan</a:t>
            </a:r>
            <a:endParaRPr sz="1800" dirty="0"/>
          </a:p>
          <a:p>
            <a:pPr marL="0" marR="0" lvl="0" indent="0" algn="l" rtl="0">
              <a:lnSpc>
                <a:spcPct val="100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Together, these modules form a comprehensive training </a:t>
            </a:r>
            <a:r>
              <a:rPr lang="en-US" sz="1800" b="0" i="0" u="none" strike="noStrike" cap="none" dirty="0" err="1">
                <a:solidFill>
                  <a:srgbClr val="000000"/>
                </a:solidFill>
                <a:latin typeface="Arabic Typesetting"/>
                <a:ea typeface="Arabic Typesetting"/>
                <a:cs typeface="Arabic Typesetting"/>
                <a:sym typeface="Arabic Typesetting"/>
              </a:rPr>
              <a:t>programme</a:t>
            </a:r>
            <a:r>
              <a:rPr lang="en-US" sz="1800" b="0" i="0" u="none" strike="noStrike" cap="none" dirty="0">
                <a:solidFill>
                  <a:srgbClr val="000000"/>
                </a:solidFill>
                <a:latin typeface="Arabic Typesetting"/>
                <a:ea typeface="Arabic Typesetting"/>
                <a:cs typeface="Arabic Typesetting"/>
                <a:sym typeface="Arabic Typesetting"/>
              </a:rPr>
              <a:t> that provides youth workers with innovative tools and methods and empowers young women to take charge of their learning journeys. By engaging with this curriculum, educators and learners will contribute to more inclusive education and equal opportunities in the </a:t>
            </a:r>
            <a:r>
              <a:rPr lang="en-US" sz="1800" b="0" i="0" u="none" strike="noStrike" cap="none" dirty="0" err="1">
                <a:solidFill>
                  <a:srgbClr val="000000"/>
                </a:solidFill>
                <a:latin typeface="Arabic Typesetting"/>
                <a:ea typeface="Arabic Typesetting"/>
                <a:cs typeface="Arabic Typesetting"/>
                <a:sym typeface="Arabic Typesetting"/>
              </a:rPr>
              <a:t>labour</a:t>
            </a:r>
            <a:r>
              <a:rPr lang="en-US" sz="1800" b="0" i="0" u="none" strike="noStrike" cap="none" dirty="0">
                <a:solidFill>
                  <a:srgbClr val="000000"/>
                </a:solidFill>
                <a:latin typeface="Arabic Typesetting"/>
                <a:ea typeface="Arabic Typesetting"/>
                <a:cs typeface="Arabic Typesetting"/>
                <a:sym typeface="Arabic Typesetting"/>
              </a:rPr>
              <a:t> market across Europe.</a:t>
            </a:r>
            <a:endParaRPr sz="1800" dirty="0"/>
          </a:p>
          <a:p>
            <a:pPr marL="0" marR="0" lvl="0" indent="0" algn="l" rtl="0">
              <a:lnSpc>
                <a:spcPct val="100000"/>
              </a:lnSpc>
              <a:spcBef>
                <a:spcPts val="0"/>
              </a:spcBef>
              <a:spcAft>
                <a:spcPts val="0"/>
              </a:spcAft>
              <a:buNone/>
            </a:pPr>
            <a:endParaRPr sz="1800" b="0" i="0" u="none" strike="noStrike" cap="none" dirty="0">
              <a:solidFill>
                <a:srgbClr val="000000"/>
              </a:solidFill>
              <a:latin typeface="Arabic Typesetting"/>
              <a:ea typeface="Arabic Typesetting"/>
              <a:cs typeface="Arabic Typesetting"/>
              <a:sym typeface="Arabic Typesetting"/>
            </a:endParaRPr>
          </a:p>
          <a:p>
            <a:pPr marL="0" marR="0" lvl="0" indent="0" algn="just" rtl="0">
              <a:lnSpc>
                <a:spcPct val="107000"/>
              </a:lnSpc>
              <a:spcBef>
                <a:spcPts val="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 </a:t>
            </a:r>
            <a:endParaRPr sz="18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1800" b="0" i="0" u="none" strike="noStrike" cap="none" dirty="0">
                <a:solidFill>
                  <a:srgbClr val="000000"/>
                </a:solidFill>
                <a:latin typeface="Arabic Typesetting"/>
                <a:ea typeface="Arabic Typesetting"/>
                <a:cs typeface="Arabic Typesetting"/>
                <a:sym typeface="Arabic Typesetting"/>
              </a:rPr>
              <a:t>.</a:t>
            </a:r>
            <a:endParaRPr sz="1800" b="0" i="0" u="none" strike="noStrike" cap="none" dirty="0">
              <a:solidFill>
                <a:srgbClr val="000000"/>
              </a:solidFill>
              <a:latin typeface="Calibri"/>
              <a:ea typeface="Calibri"/>
              <a:cs typeface="Calibri"/>
              <a:sym typeface="Calibri"/>
            </a:endParaRPr>
          </a:p>
          <a:p>
            <a:pPr marL="285750" marR="0" lvl="0" indent="-158750" algn="l" rtl="0">
              <a:lnSpc>
                <a:spcPct val="100000"/>
              </a:lnSpc>
              <a:spcBef>
                <a:spcPts val="800"/>
              </a:spcBef>
              <a:spcAft>
                <a:spcPts val="0"/>
              </a:spcAft>
              <a:buClr>
                <a:srgbClr val="000000"/>
              </a:buClr>
              <a:buSzPts val="2000"/>
              <a:buFont typeface="Arial"/>
              <a:buNone/>
            </a:pPr>
            <a:endParaRPr sz="1600" b="1" i="0" u="none" strike="noStrike" cap="none" dirty="0">
              <a:solidFill>
                <a:srgbClr val="000000"/>
              </a:solidFill>
              <a:latin typeface="Arabic Typesetting"/>
              <a:ea typeface="Arabic Typesetting"/>
              <a:cs typeface="Arabic Typesetting"/>
              <a:sym typeface="Arabic Typesetting"/>
            </a:endParaRPr>
          </a:p>
        </p:txBody>
      </p:sp>
      <p:pic>
        <p:nvPicPr>
          <p:cNvPr id="56" name="Google Shape;56;p7"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57" name="Google Shape;57;p7"/>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58" name="Google Shape;58;p7"/>
          <p:cNvPicPr preferRelativeResize="0"/>
          <p:nvPr/>
        </p:nvPicPr>
        <p:blipFill rotWithShape="1">
          <a:blip r:embed="rId4">
            <a:alphaModFix/>
          </a:blip>
          <a:srcRect/>
          <a:stretch/>
        </p:blipFill>
        <p:spPr>
          <a:xfrm>
            <a:off x="2609450" y="6334225"/>
            <a:ext cx="3925100" cy="523775"/>
          </a:xfrm>
          <a:prstGeom prst="rect">
            <a:avLst/>
          </a:prstGeom>
          <a:noFill/>
          <a:ln>
            <a:noFill/>
          </a:ln>
        </p:spPr>
      </p:pic>
      <p:sp>
        <p:nvSpPr>
          <p:cNvPr id="59" name="Google Shape;59;p7"/>
          <p:cNvSpPr txBox="1"/>
          <p:nvPr/>
        </p:nvSpPr>
        <p:spPr>
          <a:xfrm>
            <a:off x="289932" y="1650380"/>
            <a:ext cx="9382878"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a:solidFill>
                  <a:srgbClr val="000000"/>
                </a:solidFill>
                <a:latin typeface="Arabic Typesetting"/>
                <a:ea typeface="Arabic Typesetting"/>
                <a:cs typeface="Arabic Typesetting"/>
                <a:sym typeface="Arabic Typesetting"/>
              </a:rPr>
              <a:t>Introduction to the MAYA Training Curriculum</a:t>
            </a:r>
            <a:endParaRPr sz="28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4"/>
          <p:cNvSpPr txBox="1"/>
          <p:nvPr/>
        </p:nvSpPr>
        <p:spPr>
          <a:xfrm>
            <a:off x="99152" y="1625816"/>
            <a:ext cx="9782978" cy="12618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a:solidFill>
                  <a:srgbClr val="000000"/>
                </a:solidFill>
                <a:latin typeface="Arabic Typesetting"/>
                <a:ea typeface="Arabic Typesetting"/>
                <a:cs typeface="Arabic Typesetting"/>
                <a:sym typeface="Arabic Typesetting"/>
              </a:rPr>
              <a:t>Introduction to the MAYA Training Curriculum</a:t>
            </a: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800"/>
              <a:buFont typeface="Arial"/>
              <a:buNone/>
            </a:pPr>
            <a:endParaRPr sz="4800" b="1" i="0" u="none" strike="noStrike" cap="none" dirty="0">
              <a:solidFill>
                <a:srgbClr val="000000"/>
              </a:solidFill>
              <a:latin typeface="Arabic Typesetting"/>
              <a:ea typeface="Arabic Typesetting"/>
              <a:cs typeface="Arabic Typesetting"/>
              <a:sym typeface="Arabic Typesetting"/>
            </a:endParaRPr>
          </a:p>
        </p:txBody>
      </p:sp>
      <p:cxnSp>
        <p:nvCxnSpPr>
          <p:cNvPr id="65" name="Google Shape;65;p4"/>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66" name="Google Shape;66;p4"/>
          <p:cNvSpPr txBox="1"/>
          <p:nvPr/>
        </p:nvSpPr>
        <p:spPr>
          <a:xfrm>
            <a:off x="198304" y="2476536"/>
            <a:ext cx="8945695" cy="427561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en-US" sz="2000" b="0" i="0" u="none" strike="noStrike" cap="none" dirty="0">
                <a:solidFill>
                  <a:srgbClr val="000000"/>
                </a:solidFill>
                <a:latin typeface="Arabic Typesetting"/>
                <a:ea typeface="Arabic Typesetting"/>
                <a:cs typeface="Arabic Typesetting"/>
                <a:sym typeface="Arabic Typesetting"/>
              </a:rPr>
              <a:t>This training curriculum is one of the project's main outputs. It has been developed for youth workers, trainers and other professionals who work with young women facing barriers to education and employment. The curriculum provides these professionals with structured content, practical tools, and innovative methodologies to engage NEET women in meaningful and empowering learning experiences. Combining theory and practice, it offers both face-to-face and digital resources.</a:t>
            </a:r>
            <a:endParaRPr sz="2000" b="0" i="0" u="none" strike="noStrike" cap="none" dirty="0">
              <a:solidFill>
                <a:srgbClr val="000000"/>
              </a:solidFill>
              <a:latin typeface="Calibri"/>
              <a:ea typeface="Calibri"/>
              <a:cs typeface="Calibri"/>
              <a:sym typeface="Calibri"/>
            </a:endParaRPr>
          </a:p>
          <a:p>
            <a:pPr marL="0" marR="0" lvl="0" indent="0" algn="just" rtl="0">
              <a:lnSpc>
                <a:spcPct val="107000"/>
              </a:lnSpc>
              <a:spcBef>
                <a:spcPts val="800"/>
              </a:spcBef>
              <a:spcAft>
                <a:spcPts val="0"/>
              </a:spcAft>
              <a:buNone/>
            </a:pPr>
            <a:r>
              <a:rPr lang="en-US" sz="2000" b="0" i="0" u="none" strike="noStrike" cap="none" dirty="0">
                <a:solidFill>
                  <a:srgbClr val="000000"/>
                </a:solidFill>
                <a:latin typeface="Arabic Typesetting"/>
                <a:ea typeface="Arabic Typesetting"/>
                <a:cs typeface="Arabic Typesetting"/>
                <a:sym typeface="Arabic Typesetting"/>
              </a:rPr>
              <a:t>It is intended for implementation in various learning environments, such as community </a:t>
            </a:r>
            <a:r>
              <a:rPr lang="en-US" sz="2000" b="0" i="0" u="none" strike="noStrike" cap="none" dirty="0" err="1">
                <a:solidFill>
                  <a:srgbClr val="000000"/>
                </a:solidFill>
                <a:latin typeface="Arabic Typesetting"/>
                <a:ea typeface="Arabic Typesetting"/>
                <a:cs typeface="Arabic Typesetting"/>
                <a:sym typeface="Arabic Typesetting"/>
              </a:rPr>
              <a:t>centres</a:t>
            </a:r>
            <a:r>
              <a:rPr lang="en-US" sz="2000" b="0" i="0" u="none" strike="noStrike" cap="none" dirty="0">
                <a:solidFill>
                  <a:srgbClr val="000000"/>
                </a:solidFill>
                <a:latin typeface="Arabic Typesetting"/>
                <a:ea typeface="Arabic Typesetting"/>
                <a:cs typeface="Arabic Typesetting"/>
                <a:sym typeface="Arabic Typesetting"/>
              </a:rPr>
              <a:t>, vocational training settings, non-formal education contexts and blended learning platforms. It aims to:</a:t>
            </a:r>
            <a:endParaRPr sz="2000" b="0" i="0" u="none" strike="noStrike" cap="none" dirty="0">
              <a:solidFill>
                <a:srgbClr val="000000"/>
              </a:solidFill>
              <a:latin typeface="Calibri"/>
              <a:ea typeface="Calibri"/>
              <a:cs typeface="Calibri"/>
              <a:sym typeface="Calibri"/>
            </a:endParaRPr>
          </a:p>
          <a:p>
            <a:pPr marL="342900" marR="0" lvl="0" indent="-342900" algn="just" rtl="0">
              <a:lnSpc>
                <a:spcPct val="107000"/>
              </a:lnSpc>
              <a:spcBef>
                <a:spcPts val="800"/>
              </a:spcBef>
              <a:spcAft>
                <a:spcPts val="0"/>
              </a:spcAft>
              <a:buClr>
                <a:srgbClr val="000000"/>
              </a:buClr>
              <a:buSzPts val="2000"/>
              <a:buFont typeface="Noto Sans Symbols"/>
              <a:buChar char="∙"/>
            </a:pPr>
            <a:r>
              <a:rPr lang="en-US" sz="2000" b="0" i="0" u="none" strike="noStrike" cap="none" dirty="0">
                <a:solidFill>
                  <a:srgbClr val="000000"/>
                </a:solidFill>
                <a:latin typeface="Arabic Typesetting"/>
                <a:ea typeface="Arabic Typesetting"/>
                <a:cs typeface="Arabic Typesetting"/>
                <a:sym typeface="Arabic Typesetting"/>
              </a:rPr>
              <a:t>equip educators with methods to create learner-</a:t>
            </a:r>
            <a:r>
              <a:rPr lang="en-US" sz="2000" b="0" i="0" u="none" strike="noStrike" cap="none" dirty="0" err="1">
                <a:solidFill>
                  <a:srgbClr val="000000"/>
                </a:solidFill>
                <a:latin typeface="Arabic Typesetting"/>
                <a:ea typeface="Arabic Typesetting"/>
                <a:cs typeface="Arabic Typesetting"/>
                <a:sym typeface="Arabic Typesetting"/>
              </a:rPr>
              <a:t>centred</a:t>
            </a:r>
            <a:r>
              <a:rPr lang="en-US" sz="2000" b="0" i="0" u="none" strike="noStrike" cap="none" dirty="0">
                <a:solidFill>
                  <a:srgbClr val="000000"/>
                </a:solidFill>
                <a:latin typeface="Arabic Typesetting"/>
                <a:ea typeface="Arabic Typesetting"/>
                <a:cs typeface="Arabic Typesetting"/>
                <a:sym typeface="Arabic Typesetting"/>
              </a:rPr>
              <a:t>, participatory sessions;</a:t>
            </a:r>
            <a:endParaRPr sz="2000" b="0" i="0" u="none" strike="noStrike" cap="none" dirty="0">
              <a:solidFill>
                <a:srgbClr val="000000"/>
              </a:solidFill>
              <a:latin typeface="Calibri"/>
              <a:ea typeface="Calibri"/>
              <a:cs typeface="Calibri"/>
              <a:sym typeface="Calibri"/>
            </a:endParaRPr>
          </a:p>
          <a:p>
            <a:pPr marL="342900" marR="0" lvl="0" indent="-342900" algn="just" rtl="0">
              <a:lnSpc>
                <a:spcPct val="107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Arabic Typesetting"/>
                <a:ea typeface="Arabic Typesetting"/>
                <a:cs typeface="Arabic Typesetting"/>
                <a:sym typeface="Arabic Typesetting"/>
              </a:rPr>
              <a:t>support young women in building confidence, autonomy and transferable skills;</a:t>
            </a:r>
            <a:endParaRPr sz="2000" b="0" i="0" u="none" strike="noStrike" cap="none" dirty="0">
              <a:solidFill>
                <a:srgbClr val="000000"/>
              </a:solidFill>
              <a:latin typeface="Calibri"/>
              <a:ea typeface="Calibri"/>
              <a:cs typeface="Calibri"/>
              <a:sym typeface="Calibri"/>
            </a:endParaRPr>
          </a:p>
          <a:p>
            <a:pPr marL="342900" marR="0" lvl="0" indent="-342900" algn="just" rtl="0">
              <a:lnSpc>
                <a:spcPct val="107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Arabic Typesetting"/>
                <a:ea typeface="Arabic Typesetting"/>
                <a:cs typeface="Arabic Typesetting"/>
                <a:sym typeface="Arabic Typesetting"/>
              </a:rPr>
              <a:t>encourage </a:t>
            </a:r>
            <a:r>
              <a:rPr lang="en-US" sz="2000" b="0" i="0" u="none" strike="noStrike" cap="none" dirty="0" err="1">
                <a:solidFill>
                  <a:srgbClr val="000000"/>
                </a:solidFill>
                <a:latin typeface="Arabic Typesetting"/>
                <a:ea typeface="Arabic Typesetting"/>
                <a:cs typeface="Arabic Typesetting"/>
                <a:sym typeface="Arabic Typesetting"/>
              </a:rPr>
              <a:t>personalised</a:t>
            </a:r>
            <a:r>
              <a:rPr lang="en-US" sz="2000" b="0" i="0" u="none" strike="noStrike" cap="none" dirty="0">
                <a:solidFill>
                  <a:srgbClr val="000000"/>
                </a:solidFill>
                <a:latin typeface="Arabic Typesetting"/>
                <a:ea typeface="Arabic Typesetting"/>
                <a:cs typeface="Arabic Typesetting"/>
                <a:sym typeface="Arabic Typesetting"/>
              </a:rPr>
              <a:t> learning pathways adapted to each learner’s needs;</a:t>
            </a:r>
            <a:endParaRPr sz="2000" b="0" i="0" u="none" strike="noStrike" cap="none" dirty="0">
              <a:solidFill>
                <a:srgbClr val="000000"/>
              </a:solidFill>
              <a:latin typeface="Calibri"/>
              <a:ea typeface="Calibri"/>
              <a:cs typeface="Calibri"/>
              <a:sym typeface="Calibri"/>
            </a:endParaRPr>
          </a:p>
          <a:p>
            <a:pPr marL="342900" marR="0" lvl="0" indent="-342900" algn="just" rtl="0">
              <a:lnSpc>
                <a:spcPct val="107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Arabic Typesetting"/>
                <a:ea typeface="Arabic Typesetting"/>
                <a:cs typeface="Arabic Typesetting"/>
                <a:sym typeface="Arabic Typesetting"/>
              </a:rPr>
              <a:t>promote social and emotional growth and community involvement</a:t>
            </a:r>
            <a:r>
              <a:rPr lang="en-US" sz="1800" b="0" i="0" u="none" strike="noStrike" cap="none" dirty="0">
                <a:solidFill>
                  <a:srgbClr val="000000"/>
                </a:solidFill>
                <a:latin typeface="Arabic Typesetting"/>
                <a:ea typeface="Arabic Typesetting"/>
                <a:cs typeface="Arabic Typesetting"/>
                <a:sym typeface="Arabic Typesetting"/>
              </a:rPr>
              <a:t>.</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dirty="0">
              <a:solidFill>
                <a:srgbClr val="000000"/>
              </a:solidFill>
              <a:latin typeface="Arabic Typesetting"/>
              <a:ea typeface="Arabic Typesetting"/>
              <a:cs typeface="Arabic Typesetting"/>
              <a:sym typeface="Arabic Typesetting"/>
            </a:endParaRPr>
          </a:p>
        </p:txBody>
      </p:sp>
      <p:pic>
        <p:nvPicPr>
          <p:cNvPr id="67" name="Google Shape;67;p4"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68" name="Google Shape;68;p4"/>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69" name="Google Shape;69;p4"/>
          <p:cNvPicPr preferRelativeResize="0"/>
          <p:nvPr/>
        </p:nvPicPr>
        <p:blipFill rotWithShape="1">
          <a:blip r:embed="rId4">
            <a:alphaModFix/>
          </a:blip>
          <a:srcRect/>
          <a:stretch/>
        </p:blipFill>
        <p:spPr>
          <a:xfrm>
            <a:off x="2609450" y="6334225"/>
            <a:ext cx="3925100" cy="523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8"/>
          <p:cNvSpPr txBox="1"/>
          <p:nvPr/>
        </p:nvSpPr>
        <p:spPr>
          <a:xfrm>
            <a:off x="546410" y="1605776"/>
            <a:ext cx="9335720" cy="12618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a:solidFill>
                  <a:srgbClr val="000000"/>
                </a:solidFill>
                <a:latin typeface="Arabic Typesetting"/>
                <a:ea typeface="Arabic Typesetting"/>
                <a:cs typeface="Arabic Typesetting"/>
                <a:sym typeface="Arabic Typesetting"/>
              </a:rPr>
              <a:t>How to use the curriculum</a:t>
            </a:r>
            <a:endParaRPr sz="2800" dirty="0"/>
          </a:p>
          <a:p>
            <a:pPr marL="0" marR="0" lvl="0" indent="0" algn="l" rtl="0">
              <a:lnSpc>
                <a:spcPct val="100000"/>
              </a:lnSpc>
              <a:spcBef>
                <a:spcPts val="0"/>
              </a:spcBef>
              <a:spcAft>
                <a:spcPts val="0"/>
              </a:spcAft>
              <a:buClr>
                <a:srgbClr val="000000"/>
              </a:buClr>
              <a:buSzPts val="4800"/>
              <a:buFont typeface="Arial"/>
              <a:buNone/>
            </a:pPr>
            <a:endParaRPr sz="4800" b="1" i="0" u="none" strike="noStrike" cap="none" dirty="0">
              <a:solidFill>
                <a:srgbClr val="000000"/>
              </a:solidFill>
              <a:latin typeface="Arabic Typesetting"/>
              <a:ea typeface="Arabic Typesetting"/>
              <a:cs typeface="Arabic Typesetting"/>
              <a:sym typeface="Arabic Typesetting"/>
            </a:endParaRPr>
          </a:p>
        </p:txBody>
      </p:sp>
      <p:cxnSp>
        <p:nvCxnSpPr>
          <p:cNvPr id="75" name="Google Shape;75;p8"/>
          <p:cNvCxnSpPr/>
          <p:nvPr/>
        </p:nvCxnSpPr>
        <p:spPr>
          <a:xfrm>
            <a:off x="988043" y="2313616"/>
            <a:ext cx="2982540" cy="0"/>
          </a:xfrm>
          <a:prstGeom prst="straightConnector1">
            <a:avLst/>
          </a:prstGeom>
          <a:noFill/>
          <a:ln w="76200" cap="flat" cmpd="sng">
            <a:solidFill>
              <a:srgbClr val="C8365A"/>
            </a:solidFill>
            <a:prstDash val="solid"/>
            <a:round/>
            <a:headEnd type="none" w="sm" len="sm"/>
            <a:tailEnd type="none" w="sm" len="sm"/>
          </a:ln>
        </p:spPr>
      </p:cxnSp>
      <p:sp>
        <p:nvSpPr>
          <p:cNvPr id="76" name="Google Shape;76;p8"/>
          <p:cNvSpPr txBox="1"/>
          <p:nvPr/>
        </p:nvSpPr>
        <p:spPr>
          <a:xfrm>
            <a:off x="198304" y="2476536"/>
            <a:ext cx="8945695" cy="25852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800" b="0" i="0" u="none" strike="noStrike" cap="none" dirty="0">
                <a:solidFill>
                  <a:srgbClr val="000000"/>
                </a:solidFill>
                <a:latin typeface="Arabic Typesetting"/>
                <a:ea typeface="Arabic Typesetting"/>
                <a:cs typeface="Arabic Typesetting"/>
                <a:sym typeface="Arabic Typesetting"/>
              </a:rPr>
              <a:t>The curriculum is designed to be flexible and adaptable, so that trainers and </a:t>
            </a:r>
            <a:r>
              <a:rPr lang="en-US" sz="1800" b="0" i="0" u="none" strike="noStrike" cap="none" dirty="0" err="1">
                <a:solidFill>
                  <a:srgbClr val="000000"/>
                </a:solidFill>
                <a:latin typeface="Arabic Typesetting"/>
                <a:ea typeface="Arabic Typesetting"/>
                <a:cs typeface="Arabic Typesetting"/>
                <a:sym typeface="Arabic Typesetting"/>
              </a:rPr>
              <a:t>organisations</a:t>
            </a:r>
            <a:r>
              <a:rPr lang="en-US" sz="1800" b="0" i="0" u="none" strike="noStrike" cap="none" dirty="0">
                <a:solidFill>
                  <a:srgbClr val="000000"/>
                </a:solidFill>
                <a:latin typeface="Arabic Typesetting"/>
                <a:ea typeface="Arabic Typesetting"/>
                <a:cs typeface="Arabic Typesetting"/>
                <a:sym typeface="Arabic Typesetting"/>
              </a:rPr>
              <a:t> can implement it in a variety of contexts.</a:t>
            </a:r>
            <a:endParaRPr sz="1800" dirty="0"/>
          </a:p>
          <a:p>
            <a:pPr marL="0" marR="0" lvl="0" indent="0" algn="l" rtl="0">
              <a:lnSpc>
                <a:spcPct val="100000"/>
              </a:lnSpc>
              <a:spcBef>
                <a:spcPts val="0"/>
              </a:spcBef>
              <a:spcAft>
                <a:spcPts val="0"/>
              </a:spcAft>
              <a:buClr>
                <a:srgbClr val="000000"/>
              </a:buClr>
              <a:buSzPts val="2000"/>
              <a:buFont typeface="Arial"/>
              <a:buNone/>
            </a:pPr>
            <a:r>
              <a:rPr lang="en-US" sz="1800" b="0" i="0" u="none" strike="noStrike" cap="none" dirty="0">
                <a:solidFill>
                  <a:srgbClr val="000000"/>
                </a:solidFill>
                <a:latin typeface="Arabic Typesetting"/>
                <a:ea typeface="Arabic Typesetting"/>
                <a:cs typeface="Arabic Typesetting"/>
                <a:sym typeface="Arabic Typesetting"/>
              </a:rPr>
              <a:t>Non-formal education settings: Youth </a:t>
            </a:r>
            <a:r>
              <a:rPr lang="en-US" sz="1800" b="0" i="0" u="none" strike="noStrike" cap="none" dirty="0" err="1">
                <a:solidFill>
                  <a:srgbClr val="000000"/>
                </a:solidFill>
                <a:latin typeface="Arabic Typesetting"/>
                <a:ea typeface="Arabic Typesetting"/>
                <a:cs typeface="Arabic Typesetting"/>
                <a:sym typeface="Arabic Typesetting"/>
              </a:rPr>
              <a:t>centres</a:t>
            </a:r>
            <a:r>
              <a:rPr lang="en-US" sz="1800" b="0" i="0" u="none" strike="noStrike" cap="none" dirty="0">
                <a:solidFill>
                  <a:srgbClr val="000000"/>
                </a:solidFill>
                <a:latin typeface="Arabic Typesetting"/>
                <a:ea typeface="Arabic Typesetting"/>
                <a:cs typeface="Arabic Typesetting"/>
                <a:sym typeface="Arabic Typesetting"/>
              </a:rPr>
              <a:t>, NGOs and community projects can use the modules to </a:t>
            </a:r>
            <a:r>
              <a:rPr lang="en-US" sz="1800" b="0" i="0" u="none" strike="noStrike" cap="none" dirty="0" err="1">
                <a:solidFill>
                  <a:srgbClr val="000000"/>
                </a:solidFill>
                <a:latin typeface="Arabic Typesetting"/>
                <a:ea typeface="Arabic Typesetting"/>
                <a:cs typeface="Arabic Typesetting"/>
                <a:sym typeface="Arabic Typesetting"/>
              </a:rPr>
              <a:t>organise</a:t>
            </a:r>
            <a:r>
              <a:rPr lang="en-US" sz="1800" b="0" i="0" u="none" strike="noStrike" cap="none" dirty="0">
                <a:solidFill>
                  <a:srgbClr val="000000"/>
                </a:solidFill>
                <a:latin typeface="Arabic Typesetting"/>
                <a:ea typeface="Arabic Typesetting"/>
                <a:cs typeface="Arabic Typesetting"/>
                <a:sym typeface="Arabic Typesetting"/>
              </a:rPr>
              <a:t> workshops and training sessions.</a:t>
            </a:r>
            <a:endParaRPr sz="1800" dirty="0"/>
          </a:p>
          <a:p>
            <a:pPr marL="0" marR="0" lvl="0" indent="0" algn="l" rtl="0">
              <a:lnSpc>
                <a:spcPct val="100000"/>
              </a:lnSpc>
              <a:spcBef>
                <a:spcPts val="0"/>
              </a:spcBef>
              <a:spcAft>
                <a:spcPts val="0"/>
              </a:spcAft>
              <a:buClr>
                <a:srgbClr val="000000"/>
              </a:buClr>
              <a:buSzPts val="2000"/>
              <a:buFont typeface="Arial"/>
              <a:buNone/>
            </a:pPr>
            <a:r>
              <a:rPr lang="en-US" sz="1800" b="0" i="0" u="none" strike="noStrike" cap="none" dirty="0">
                <a:solidFill>
                  <a:srgbClr val="000000"/>
                </a:solidFill>
                <a:latin typeface="Arabic Typesetting"/>
                <a:ea typeface="Arabic Typesetting"/>
                <a:cs typeface="Arabic Typesetting"/>
                <a:sym typeface="Arabic Typesetting"/>
              </a:rPr>
              <a:t>Vocational training </a:t>
            </a:r>
            <a:r>
              <a:rPr lang="en-US" sz="1800" b="0" i="0" u="none" strike="noStrike" cap="none" dirty="0" err="1">
                <a:solidFill>
                  <a:srgbClr val="000000"/>
                </a:solidFill>
                <a:latin typeface="Arabic Typesetting"/>
                <a:ea typeface="Arabic Typesetting"/>
                <a:cs typeface="Arabic Typesetting"/>
                <a:sym typeface="Arabic Typesetting"/>
              </a:rPr>
              <a:t>programmes</a:t>
            </a:r>
            <a:r>
              <a:rPr lang="en-US" sz="1800" b="0" i="0" u="none" strike="noStrike" cap="none" dirty="0">
                <a:solidFill>
                  <a:srgbClr val="000000"/>
                </a:solidFill>
                <a:latin typeface="Arabic Typesetting"/>
                <a:ea typeface="Arabic Typesetting"/>
                <a:cs typeface="Arabic Typesetting"/>
                <a:sym typeface="Arabic Typesetting"/>
              </a:rPr>
              <a:t>: Trainers can integrate specific modules (e.g. Personal Educational Plan and Emotional Intelligence) into existing VET courses to support employability.</a:t>
            </a:r>
            <a:endParaRPr sz="1800" dirty="0"/>
          </a:p>
          <a:p>
            <a:pPr marL="0" marR="0" lvl="0" indent="0" algn="l" rtl="0">
              <a:lnSpc>
                <a:spcPct val="100000"/>
              </a:lnSpc>
              <a:spcBef>
                <a:spcPts val="0"/>
              </a:spcBef>
              <a:spcAft>
                <a:spcPts val="0"/>
              </a:spcAft>
              <a:buClr>
                <a:srgbClr val="000000"/>
              </a:buClr>
              <a:buSzPts val="2000"/>
              <a:buFont typeface="Arial"/>
              <a:buNone/>
            </a:pPr>
            <a:r>
              <a:rPr lang="en-US" sz="1800" b="0" i="0" u="none" strike="noStrike" cap="none" dirty="0">
                <a:solidFill>
                  <a:srgbClr val="000000"/>
                </a:solidFill>
                <a:latin typeface="Arabic Typesetting"/>
                <a:ea typeface="Arabic Typesetting"/>
                <a:cs typeface="Arabic Typesetting"/>
                <a:sym typeface="Arabic Typesetting"/>
              </a:rPr>
              <a:t>Blended learning environments: The curriculum can be used for both face-to-face and online learning, combining interactive activities with digital tools.</a:t>
            </a:r>
            <a:endParaRPr sz="1800" dirty="0"/>
          </a:p>
          <a:p>
            <a:pPr marL="0" marR="0" lvl="0" indent="0" algn="l" rtl="0">
              <a:lnSpc>
                <a:spcPct val="100000"/>
              </a:lnSpc>
              <a:spcBef>
                <a:spcPts val="0"/>
              </a:spcBef>
              <a:spcAft>
                <a:spcPts val="0"/>
              </a:spcAft>
              <a:buClr>
                <a:srgbClr val="000000"/>
              </a:buClr>
              <a:buSzPts val="2000"/>
              <a:buFont typeface="Arial"/>
              <a:buNone/>
            </a:pPr>
            <a:r>
              <a:rPr lang="en-US" sz="1800" b="0" i="0" u="none" strike="noStrike" cap="none" dirty="0">
                <a:solidFill>
                  <a:srgbClr val="000000"/>
                </a:solidFill>
                <a:latin typeface="Arabic Typesetting"/>
                <a:ea typeface="Arabic Typesetting"/>
                <a:cs typeface="Arabic Typesetting"/>
                <a:sym typeface="Arabic Typesetting"/>
              </a:rPr>
              <a:t>Individual coaching and mentoring: Trainers can use the </a:t>
            </a:r>
            <a:r>
              <a:rPr lang="en-US" sz="1800" b="0" i="0" u="none" strike="noStrike" cap="none" dirty="0" err="1">
                <a:solidFill>
                  <a:srgbClr val="000000"/>
                </a:solidFill>
                <a:latin typeface="Arabic Typesetting"/>
                <a:ea typeface="Arabic Typesetting"/>
                <a:cs typeface="Arabic Typesetting"/>
                <a:sym typeface="Arabic Typesetting"/>
              </a:rPr>
              <a:t>personalised</a:t>
            </a:r>
            <a:r>
              <a:rPr lang="en-US" sz="1800" b="0" i="0" u="none" strike="noStrike" cap="none" dirty="0">
                <a:solidFill>
                  <a:srgbClr val="000000"/>
                </a:solidFill>
                <a:latin typeface="Arabic Typesetting"/>
                <a:ea typeface="Arabic Typesetting"/>
                <a:cs typeface="Arabic Typesetting"/>
                <a:sym typeface="Arabic Typesetting"/>
              </a:rPr>
              <a:t> learning guide to create bespoke learning pathways for each learner.</a:t>
            </a:r>
            <a:endParaRPr sz="1800" dirty="0"/>
          </a:p>
        </p:txBody>
      </p:sp>
      <p:pic>
        <p:nvPicPr>
          <p:cNvPr id="77" name="Google Shape;77;p8" descr="Immagine che contiene creatività, clipart, arte&#10;&#10;Descrizione generata automaticamente"/>
          <p:cNvPicPr preferRelativeResize="0"/>
          <p:nvPr/>
        </p:nvPicPr>
        <p:blipFill rotWithShape="1">
          <a:blip r:embed="rId3">
            <a:alphaModFix amt="20000"/>
          </a:blip>
          <a:srcRect r="68303"/>
          <a:stretch/>
        </p:blipFill>
        <p:spPr>
          <a:xfrm>
            <a:off x="6357149" y="1210429"/>
            <a:ext cx="2786852" cy="4960877"/>
          </a:xfrm>
          <a:prstGeom prst="rect">
            <a:avLst/>
          </a:prstGeom>
          <a:noFill/>
          <a:ln>
            <a:noFill/>
          </a:ln>
        </p:spPr>
      </p:pic>
      <p:pic>
        <p:nvPicPr>
          <p:cNvPr id="78" name="Google Shape;78;p8"/>
          <p:cNvPicPr preferRelativeResize="0"/>
          <p:nvPr/>
        </p:nvPicPr>
        <p:blipFill rotWithShape="1">
          <a:blip r:embed="rId3">
            <a:alphaModFix/>
          </a:blip>
          <a:srcRect/>
          <a:stretch/>
        </p:blipFill>
        <p:spPr>
          <a:xfrm>
            <a:off x="932800" y="379424"/>
            <a:ext cx="1472757" cy="831000"/>
          </a:xfrm>
          <a:prstGeom prst="rect">
            <a:avLst/>
          </a:prstGeom>
          <a:noFill/>
          <a:ln>
            <a:noFill/>
          </a:ln>
        </p:spPr>
      </p:pic>
      <p:pic>
        <p:nvPicPr>
          <p:cNvPr id="79" name="Google Shape;79;p8"/>
          <p:cNvPicPr preferRelativeResize="0"/>
          <p:nvPr/>
        </p:nvPicPr>
        <p:blipFill rotWithShape="1">
          <a:blip r:embed="rId4">
            <a:alphaModFix/>
          </a:blip>
          <a:srcRect/>
          <a:stretch/>
        </p:blipFill>
        <p:spPr>
          <a:xfrm>
            <a:off x="2609450" y="6334225"/>
            <a:ext cx="3925100" cy="523775"/>
          </a:xfrm>
          <a:prstGeom prst="rect">
            <a:avLst/>
          </a:prstGeom>
          <a:noFill/>
          <a:ln>
            <a:noFill/>
          </a:ln>
        </p:spPr>
      </p:pic>
    </p:spTree>
  </p:cSld>
  <p:clrMapOvr>
    <a:masterClrMapping/>
  </p:clrMapOvr>
</p:sld>
</file>

<file path=ppt/theme/theme1.xml><?xml version="1.0" encoding="utf-8"?>
<a:theme xmlns:a="http://schemas.openxmlformats.org/drawingml/2006/main" name="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879</Words>
  <Application>Microsoft Macintosh PowerPoint</Application>
  <PresentationFormat>On-screen Show (4:3)</PresentationFormat>
  <Paragraphs>67</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Arabic Typesetting</vt:lpstr>
      <vt:lpstr>Arial</vt:lpstr>
      <vt:lpstr>Calibri</vt:lpstr>
      <vt:lpstr>Noto Sans Symbols</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Bagus Barizi</dc:creator>
  <cp:lastModifiedBy>Olcay Belli</cp:lastModifiedBy>
  <cp:revision>2</cp:revision>
  <dcterms:created xsi:type="dcterms:W3CDTF">2019-07-04T02:04:35Z</dcterms:created>
  <dcterms:modified xsi:type="dcterms:W3CDTF">2026-03-05T13:33:41Z</dcterms:modified>
</cp:coreProperties>
</file>