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3" roundtripDataSignature="AMtx7mgM8Gdk6jG/5m5vlhlEb4jX/JPK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84612" y="0"/>
            <a:ext cx="2971800" cy="458787"/>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84612" y="8685212"/>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g31a61115bb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 name="Google Shape;15;g31a61115bb9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 name="Google Shape;2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 name="Google Shape;4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 name="Google Shape;5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 name="Google Shape;6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5"/>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 name="Shape 16"/>
        <p:cNvGrpSpPr/>
        <p:nvPr/>
      </p:nvGrpSpPr>
      <p:grpSpPr>
        <a:xfrm>
          <a:off x="0" y="0"/>
          <a:ext cx="0" cy="0"/>
          <a:chOff x="0" y="0"/>
          <a:chExt cx="0" cy="0"/>
        </a:xfrm>
      </p:grpSpPr>
      <p:pic>
        <p:nvPicPr>
          <p:cNvPr id="17" name="Google Shape;17;g31a61115bb9_0_0"/>
          <p:cNvPicPr preferRelativeResize="0"/>
          <p:nvPr/>
        </p:nvPicPr>
        <p:blipFill rotWithShape="1">
          <a:blip r:embed="rId3">
            <a:alphaModFix/>
          </a:blip>
          <a:srcRect b="0" l="0" r="0" t="0"/>
          <a:stretch/>
        </p:blipFill>
        <p:spPr>
          <a:xfrm>
            <a:off x="1" y="0"/>
            <a:ext cx="9143999" cy="7546553"/>
          </a:xfrm>
          <a:prstGeom prst="rect">
            <a:avLst/>
          </a:prstGeom>
          <a:noFill/>
          <a:ln>
            <a:noFill/>
          </a:ln>
        </p:spPr>
      </p:pic>
      <p:sp>
        <p:nvSpPr>
          <p:cNvPr id="18" name="Google Shape;18;g31a61115bb9_0_0"/>
          <p:cNvSpPr txBox="1"/>
          <p:nvPr/>
        </p:nvSpPr>
        <p:spPr>
          <a:xfrm>
            <a:off x="209319" y="-407622"/>
            <a:ext cx="8218585"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t/>
            </a:r>
            <a:endParaRPr b="1" i="0" sz="32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32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32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32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None/>
            </a:pPr>
            <a:r>
              <a:rPr b="1" i="0" lang="en-US" sz="3200" u="none" cap="none" strike="noStrike">
                <a:solidFill>
                  <a:srgbClr val="000000"/>
                </a:solidFill>
                <a:latin typeface="Arabic Typesetting"/>
                <a:ea typeface="Arabic Typesetting"/>
                <a:cs typeface="Arabic Typesetting"/>
                <a:sym typeface="Arabic Typesetting"/>
              </a:rPr>
              <a:t>Work package 3 - Risorse didattiche interattive aperte di MAYA: programma di mentoring, curriculum formativo, strumenti interattivi</a:t>
            </a:r>
            <a:endParaRPr b="1" i="0" sz="32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3200" u="none" cap="none" strike="noStrike">
              <a:solidFill>
                <a:srgbClr val="000000"/>
              </a:solidFill>
              <a:latin typeface="Arabic Typesetting"/>
              <a:ea typeface="Arabic Typesetting"/>
              <a:cs typeface="Arabic Typesetting"/>
              <a:sym typeface="Arabic Typesetting"/>
            </a:endParaRPr>
          </a:p>
        </p:txBody>
      </p:sp>
      <p:sp>
        <p:nvSpPr>
          <p:cNvPr id="19" name="Google Shape;19;g31a61115bb9_0_0"/>
          <p:cNvSpPr txBox="1"/>
          <p:nvPr/>
        </p:nvSpPr>
        <p:spPr>
          <a:xfrm>
            <a:off x="440676" y="2632151"/>
            <a:ext cx="5822414" cy="39703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t/>
            </a:r>
            <a:endParaRPr b="1" i="0" sz="1400" u="none" cap="none" strike="noStrike">
              <a:solidFill>
                <a:srgbClr val="000000"/>
              </a:solidFill>
              <a:latin typeface="Arabic Typesetting"/>
              <a:ea typeface="Arabic Typesetting"/>
              <a:cs typeface="Arabic Typesetting"/>
              <a:sym typeface="Arabic Typesetting"/>
            </a:endParaRPr>
          </a:p>
          <a:p>
            <a:pPr indent="0" lvl="0" marL="0" marR="0" rtl="0" algn="l">
              <a:lnSpc>
                <a:spcPct val="100000"/>
              </a:lnSpc>
              <a:spcBef>
                <a:spcPts val="0"/>
              </a:spcBef>
              <a:spcAft>
                <a:spcPts val="0"/>
              </a:spcAft>
              <a:buClr>
                <a:srgbClr val="000000"/>
              </a:buClr>
              <a:buSzPts val="4800"/>
              <a:buFont typeface="Arial"/>
              <a:buNone/>
            </a:pPr>
            <a:r>
              <a:rPr b="1" i="0" lang="en-US" sz="2800" u="none" cap="none" strike="noStrike">
                <a:solidFill>
                  <a:srgbClr val="000000"/>
                </a:solidFill>
                <a:latin typeface="Arabic Typesetting"/>
                <a:ea typeface="Arabic Typesetting"/>
                <a:cs typeface="Arabic Typesetting"/>
                <a:sym typeface="Arabic Typesetting"/>
              </a:rPr>
              <a:t>Training Curriculum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 name="Shape 23"/>
        <p:cNvGrpSpPr/>
        <p:nvPr/>
      </p:nvGrpSpPr>
      <p:grpSpPr>
        <a:xfrm>
          <a:off x="0" y="0"/>
          <a:ext cx="0" cy="0"/>
          <a:chOff x="0" y="0"/>
          <a:chExt cx="0" cy="0"/>
        </a:xfrm>
      </p:grpSpPr>
      <p:cxnSp>
        <p:nvCxnSpPr>
          <p:cNvPr id="24" name="Google Shape;24;p2"/>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25" name="Google Shape;25;p2"/>
          <p:cNvSpPr txBox="1"/>
          <p:nvPr/>
        </p:nvSpPr>
        <p:spPr>
          <a:xfrm>
            <a:off x="278780" y="2434812"/>
            <a:ext cx="8655900" cy="539951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800" u="none" cap="none" strike="noStrike">
                <a:solidFill>
                  <a:srgbClr val="000000"/>
                </a:solidFill>
                <a:latin typeface="Arabic Typesetting"/>
                <a:ea typeface="Arabic Typesetting"/>
                <a:cs typeface="Arabic Typesetting"/>
                <a:sym typeface="Arabic Typesetting"/>
              </a:rPr>
              <a:t>Il Progetto MAYA: Empowering Young Women Through Montessori Training è stato progettato per supportare giovani donne svantaggiate, in particolare quelle che non sono in istruzione, occupazione o formazione (NEET). Adattando i principi Montessori all’apprendimento degli adulti, il progetto promuove lo sviluppo personale, l’inclusione sociale e la crescita professionale. Questo approccio centrato sul discente enfatizza rispetto, autonomia e supporto emotivo, incoraggiando la partecipazione attiva nel processo di apprendimento.</a:t>
            </a:r>
            <a:endParaRPr b="0" i="0" sz="1800" u="none" cap="none" strike="noStrike">
              <a:solidFill>
                <a:srgbClr val="000000"/>
              </a:solidFill>
              <a:latin typeface="Arabic Typesetting"/>
              <a:ea typeface="Arabic Typesetting"/>
              <a:cs typeface="Arabic Typesetting"/>
              <a:sym typeface="Arabic Typesetting"/>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 </a:t>
            </a:r>
            <a:r>
              <a:rPr b="1" i="0" lang="en-US" sz="1800" u="none" cap="none" strike="noStrike">
                <a:solidFill>
                  <a:srgbClr val="000000"/>
                </a:solidFill>
                <a:latin typeface="Arabic Typesetting"/>
                <a:ea typeface="Arabic Typesetting"/>
                <a:cs typeface="Arabic Typesetting"/>
                <a:sym typeface="Arabic Typesetting"/>
              </a:rPr>
              <a:t>Target group</a:t>
            </a:r>
            <a:endParaRPr b="0" i="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None/>
            </a:pPr>
            <a:r>
              <a:rPr b="0" i="0" lang="en-US" sz="1800" u="none" cap="none" strike="noStrike">
                <a:solidFill>
                  <a:srgbClr val="000000"/>
                </a:solidFill>
                <a:latin typeface="Arabic Typesetting"/>
                <a:ea typeface="Arabic Typesetting"/>
                <a:cs typeface="Arabic Typesetting"/>
                <a:sym typeface="Arabic Typesetting"/>
              </a:rPr>
              <a:t>Il Curriculum di Formazione MAYA si rivolge principalmente a youth workers, educatori per adulti, formatori e altri professionisti che lavorano direttamente con giovani donne svantaggiate, in particolare quelle classificate come NEET (Not in Education, Employment or Training). Questi professionisti svolgono un ruolo chiave nell’aiutare le giovani donne a rientrare nei percorsi educativi, sviluppare competenze di vita essenziali e prepararsi per il mercato del lavoro. Il gruppo target secondario comprende decisori politici, ONG, organizzazioni comunitarie e centri di formazione che possono integrare il curriculum nei loro programmi per garantire un impatto più ampio.</a:t>
            </a:r>
            <a:endParaRPr b="0" i="0" sz="1800" u="none" cap="none" strike="noStrike">
              <a:solidFill>
                <a:srgbClr val="000000"/>
              </a:solidFill>
              <a:latin typeface="Arabic Typesetting"/>
              <a:ea typeface="Arabic Typesetting"/>
              <a:cs typeface="Arabic Typesetting"/>
              <a:sym typeface="Arabic Typesetting"/>
            </a:endParaRPr>
          </a:p>
          <a:p>
            <a:pPr indent="0" lvl="0" marL="228600" marR="0" rtl="0" algn="just">
              <a:lnSpc>
                <a:spcPct val="107000"/>
              </a:lnSpc>
              <a:spcBef>
                <a:spcPts val="80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 </a:t>
            </a:r>
            <a:endParaRPr b="0" i="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a:t>
            </a:r>
            <a:endParaRPr b="0" i="0" sz="1800" u="none" cap="none" strike="noStrike">
              <a:solidFill>
                <a:srgbClr val="000000"/>
              </a:solidFill>
              <a:latin typeface="Calibri"/>
              <a:ea typeface="Calibri"/>
              <a:cs typeface="Calibri"/>
              <a:sym typeface="Calibri"/>
            </a:endParaRPr>
          </a:p>
          <a:p>
            <a:pPr indent="-158750" lvl="0" marL="285750" marR="0" rtl="0" algn="l">
              <a:lnSpc>
                <a:spcPct val="100000"/>
              </a:lnSpc>
              <a:spcBef>
                <a:spcPts val="800"/>
              </a:spcBef>
              <a:spcAft>
                <a:spcPts val="0"/>
              </a:spcAft>
              <a:buClr>
                <a:srgbClr val="000000"/>
              </a:buClr>
              <a:buSzPts val="2000"/>
              <a:buFont typeface="Arial"/>
              <a:buNone/>
            </a:pPr>
            <a:r>
              <a:t/>
            </a:r>
            <a:endParaRPr b="1" i="0" sz="1600" u="none" cap="none" strike="noStrike">
              <a:solidFill>
                <a:srgbClr val="000000"/>
              </a:solidFill>
              <a:latin typeface="Arabic Typesetting"/>
              <a:ea typeface="Arabic Typesetting"/>
              <a:cs typeface="Arabic Typesetting"/>
              <a:sym typeface="Arabic Typesetting"/>
            </a:endParaRPr>
          </a:p>
        </p:txBody>
      </p:sp>
      <p:pic>
        <p:nvPicPr>
          <p:cNvPr descr="Immagine che contiene creatività, clipart, arte&#10;&#10;Descrizione generata automaticamente" id="26" name="Google Shape;26;p2"/>
          <p:cNvPicPr preferRelativeResize="0"/>
          <p:nvPr/>
        </p:nvPicPr>
        <p:blipFill rotWithShape="1">
          <a:blip r:embed="rId3">
            <a:alphaModFix amt="20000"/>
          </a:blip>
          <a:srcRect b="0" l="0" r="68303" t="0"/>
          <a:stretch/>
        </p:blipFill>
        <p:spPr>
          <a:xfrm>
            <a:off x="6357149" y="1210429"/>
            <a:ext cx="2786852" cy="4960877"/>
          </a:xfrm>
          <a:prstGeom prst="rect">
            <a:avLst/>
          </a:prstGeom>
          <a:noFill/>
          <a:ln>
            <a:noFill/>
          </a:ln>
        </p:spPr>
      </p:pic>
      <p:pic>
        <p:nvPicPr>
          <p:cNvPr id="27" name="Google Shape;27;p2"/>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28" name="Google Shape;28;p2"/>
          <p:cNvPicPr preferRelativeResize="0"/>
          <p:nvPr/>
        </p:nvPicPr>
        <p:blipFill rotWithShape="1">
          <a:blip r:embed="rId4">
            <a:alphaModFix/>
          </a:blip>
          <a:srcRect b="0" l="0" r="0" t="0"/>
          <a:stretch/>
        </p:blipFill>
        <p:spPr>
          <a:xfrm>
            <a:off x="2780900" y="7690175"/>
            <a:ext cx="3925100" cy="523775"/>
          </a:xfrm>
          <a:prstGeom prst="rect">
            <a:avLst/>
          </a:prstGeom>
          <a:noFill/>
          <a:ln>
            <a:noFill/>
          </a:ln>
        </p:spPr>
      </p:pic>
      <p:sp>
        <p:nvSpPr>
          <p:cNvPr id="29" name="Google Shape;29;p2"/>
          <p:cNvSpPr txBox="1"/>
          <p:nvPr/>
        </p:nvSpPr>
        <p:spPr>
          <a:xfrm>
            <a:off x="278780" y="1579370"/>
            <a:ext cx="7877178"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abic Typesetting"/>
                <a:ea typeface="Arabic Typesetting"/>
                <a:cs typeface="Arabic Typesetting"/>
                <a:sym typeface="Arabic Typesetting"/>
              </a:rPr>
              <a:t>Introduzione al progetto MAYA</a:t>
            </a:r>
            <a:endParaRPr b="1"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cxnSp>
        <p:nvCxnSpPr>
          <p:cNvPr id="34" name="Google Shape;34;p1"/>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35" name="Google Shape;35;p1"/>
          <p:cNvSpPr txBox="1"/>
          <p:nvPr/>
        </p:nvSpPr>
        <p:spPr>
          <a:xfrm>
            <a:off x="367991" y="2657496"/>
            <a:ext cx="8137032" cy="246319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Il consorzio MAYA comprende partner provenienti da Turchia, Austria, Portogallo e Italia che possiedono competenze diversificate nell’educazione degli adulti, nell’empowerment giovanile e nell’inclusione sociale. Ogni paese apporta prospettive uniche e buone pratiche: la Turchia ha una forte esperienza nel coinvolgimento giovanile; l’Austria possiede competenze nello sviluppo dei curricula e nella gestione dei progetti; il Portogallo presenta approcci innovativi all’apprendimento comunitario; e l’Italia ha una preziosa conoscenza dell’applicazione dei principi Montessori ai contesti degli adulti. Questa collaborazione multinazionale garantisce che il curriculum sia accademicamente solido e praticamente rilevante in diversi contesti socio-culturali. Gli sforzi collaborativi del consorzio arricchiscono il curriculum, rendendolo adattabile e inclusivo per le giovani donne svantaggiate in Europa.</a:t>
            </a:r>
            <a:endParaRPr b="1" i="0" sz="1600" u="none" cap="none" strike="noStrike">
              <a:solidFill>
                <a:srgbClr val="000000"/>
              </a:solidFill>
              <a:latin typeface="Arabic Typesetting"/>
              <a:ea typeface="Arabic Typesetting"/>
              <a:cs typeface="Arabic Typesetting"/>
              <a:sym typeface="Arabic Typesetting"/>
            </a:endParaRPr>
          </a:p>
        </p:txBody>
      </p:sp>
      <p:pic>
        <p:nvPicPr>
          <p:cNvPr descr="Immagine che contiene creatività, clipart, arte&#10;&#10;Descrizione generata automaticamente" id="36" name="Google Shape;36;p1"/>
          <p:cNvPicPr preferRelativeResize="0"/>
          <p:nvPr/>
        </p:nvPicPr>
        <p:blipFill rotWithShape="1">
          <a:blip r:embed="rId3">
            <a:alphaModFix amt="20000"/>
          </a:blip>
          <a:srcRect b="0" l="0" r="68303" t="0"/>
          <a:stretch/>
        </p:blipFill>
        <p:spPr>
          <a:xfrm>
            <a:off x="6357149" y="1210429"/>
            <a:ext cx="2786852" cy="4960877"/>
          </a:xfrm>
          <a:prstGeom prst="rect">
            <a:avLst/>
          </a:prstGeom>
          <a:noFill/>
          <a:ln>
            <a:noFill/>
          </a:ln>
        </p:spPr>
      </p:pic>
      <p:pic>
        <p:nvPicPr>
          <p:cNvPr id="37" name="Google Shape;37;p1"/>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38" name="Google Shape;38;p1"/>
          <p:cNvPicPr preferRelativeResize="0"/>
          <p:nvPr/>
        </p:nvPicPr>
        <p:blipFill rotWithShape="1">
          <a:blip r:embed="rId4">
            <a:alphaModFix/>
          </a:blip>
          <a:srcRect b="0" l="0" r="0" t="0"/>
          <a:stretch/>
        </p:blipFill>
        <p:spPr>
          <a:xfrm>
            <a:off x="2609450" y="6334225"/>
            <a:ext cx="3925100" cy="523775"/>
          </a:xfrm>
          <a:prstGeom prst="rect">
            <a:avLst/>
          </a:prstGeom>
          <a:noFill/>
          <a:ln>
            <a:noFill/>
          </a:ln>
        </p:spPr>
      </p:pic>
      <p:sp>
        <p:nvSpPr>
          <p:cNvPr id="39" name="Google Shape;39;p1"/>
          <p:cNvSpPr txBox="1"/>
          <p:nvPr/>
        </p:nvSpPr>
        <p:spPr>
          <a:xfrm>
            <a:off x="245326" y="1663577"/>
            <a:ext cx="8619893"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abic Typesetting"/>
                <a:ea typeface="Arabic Typesetting"/>
                <a:cs typeface="Arabic Typesetting"/>
                <a:sym typeface="Arabic Typesetting"/>
              </a:rPr>
              <a:t>Il ruolo del consorzio e l'importanza del curriculum</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cxnSp>
        <p:nvCxnSpPr>
          <p:cNvPr id="44" name="Google Shape;44;p3"/>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45" name="Google Shape;45;p3"/>
          <p:cNvSpPr txBox="1"/>
          <p:nvPr/>
        </p:nvSpPr>
        <p:spPr>
          <a:xfrm>
            <a:off x="88135" y="2357929"/>
            <a:ext cx="9055865" cy="356888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Il curriculum di formazione svolge un ruolo centrale nel Progetto MAYA, fungendo da principale strumento educativo che trasforma gli obiettivi del progetto in impatto pratico. Fornisce un quadro comune per la formazione in tutti i paesi partner;</a:t>
            </a:r>
            <a:endParaRPr b="0" i="0" sz="1800" u="none" cap="none" strike="noStrike">
              <a:solidFill>
                <a:srgbClr val="000000"/>
              </a:solidFill>
              <a:latin typeface="Arial"/>
              <a:ea typeface="Arial"/>
              <a:cs typeface="Arial"/>
              <a:sym typeface="Arial"/>
            </a:endParaRPr>
          </a:p>
          <a:p>
            <a:pPr indent="-342900" lvl="0" marL="342900" marR="0" rtl="0" algn="just">
              <a:lnSpc>
                <a:spcPct val="107000"/>
              </a:lnSpc>
              <a:spcBef>
                <a:spcPts val="800"/>
              </a:spcBef>
              <a:spcAft>
                <a:spcPts val="0"/>
              </a:spcAft>
              <a:buClr>
                <a:srgbClr val="000000"/>
              </a:buClr>
              <a:buSzPts val="2000"/>
              <a:buFont typeface="Arial"/>
              <a:buChar char="•"/>
            </a:pPr>
            <a:r>
              <a:rPr b="0" i="0" lang="en-US" sz="1800" u="none" cap="none" strike="noStrike">
                <a:solidFill>
                  <a:srgbClr val="000000"/>
                </a:solidFill>
                <a:latin typeface="Arabic Typesetting"/>
                <a:ea typeface="Arabic Typesetting"/>
                <a:cs typeface="Arabic Typesetting"/>
                <a:sym typeface="Arabic Typesetting"/>
              </a:rPr>
              <a:t>garantisce qualità, coerenza e trasferibilità dei metodi; </a:t>
            </a:r>
            <a:endParaRPr/>
          </a:p>
          <a:p>
            <a:pPr indent="-342900" lvl="0" marL="342900" marR="0" rtl="0" algn="just">
              <a:lnSpc>
                <a:spcPct val="107000"/>
              </a:lnSpc>
              <a:spcBef>
                <a:spcPts val="800"/>
              </a:spcBef>
              <a:spcAft>
                <a:spcPts val="0"/>
              </a:spcAft>
              <a:buClr>
                <a:srgbClr val="000000"/>
              </a:buClr>
              <a:buSzPts val="2000"/>
              <a:buFont typeface="Arial"/>
              <a:buChar char="•"/>
            </a:pPr>
            <a:r>
              <a:rPr b="0" i="0" lang="en-US" sz="1800" u="none" cap="none" strike="noStrike">
                <a:solidFill>
                  <a:srgbClr val="000000"/>
                </a:solidFill>
                <a:latin typeface="Arabic Typesetting"/>
                <a:ea typeface="Arabic Typesetting"/>
                <a:cs typeface="Arabic Typesetting"/>
                <a:sym typeface="Arabic Typesetting"/>
              </a:rPr>
              <a:t>adatta approcci ispirati al metodo Montessori ai contesti di apprendimento degli adulti; </a:t>
            </a:r>
            <a:endParaRPr/>
          </a:p>
          <a:p>
            <a:pPr indent="-342900" lvl="0" marL="342900" marR="0" rtl="0" algn="just">
              <a:lnSpc>
                <a:spcPct val="107000"/>
              </a:lnSpc>
              <a:spcBef>
                <a:spcPts val="800"/>
              </a:spcBef>
              <a:spcAft>
                <a:spcPts val="0"/>
              </a:spcAft>
              <a:buClr>
                <a:srgbClr val="000000"/>
              </a:buClr>
              <a:buSzPts val="2000"/>
              <a:buFont typeface="Arial"/>
              <a:buChar char="•"/>
            </a:pPr>
            <a:r>
              <a:rPr b="0" i="0" lang="en-US" sz="1800" u="none" cap="none" strike="noStrike">
                <a:solidFill>
                  <a:srgbClr val="000000"/>
                </a:solidFill>
                <a:latin typeface="Arabic Typesetting"/>
                <a:ea typeface="Arabic Typesetting"/>
                <a:cs typeface="Arabic Typesetting"/>
                <a:sym typeface="Arabic Typesetting"/>
              </a:rPr>
              <a:t>costituisce la base della Guida per l’Apprendimento Personalizzato, che aiuta i formatori ad adattare l’istruzione alle esigenze individuali. </a:t>
            </a:r>
            <a:endParaRPr/>
          </a:p>
          <a:p>
            <a:pPr indent="-342900" lvl="0" marL="342900" marR="0" rtl="0" algn="just">
              <a:lnSpc>
                <a:spcPct val="107000"/>
              </a:lnSpc>
              <a:spcBef>
                <a:spcPts val="800"/>
              </a:spcBef>
              <a:spcAft>
                <a:spcPts val="0"/>
              </a:spcAft>
              <a:buClr>
                <a:srgbClr val="000000"/>
              </a:buClr>
              <a:buSzPts val="2000"/>
              <a:buFont typeface="Arial"/>
              <a:buChar char="•"/>
            </a:pPr>
            <a:r>
              <a:rPr b="0" i="0" lang="en-US" sz="1800" u="none" cap="none" strike="noStrike">
                <a:solidFill>
                  <a:srgbClr val="000000"/>
                </a:solidFill>
                <a:latin typeface="Arabic Typesetting"/>
                <a:ea typeface="Arabic Typesetting"/>
                <a:cs typeface="Arabic Typesetting"/>
                <a:sym typeface="Arabic Typesetting"/>
              </a:rPr>
              <a:t>crea una risorsa sostenibile che può essere utilizzata oltre la durata del progetto..</a:t>
            </a:r>
            <a:endParaRPr b="0" i="0" sz="1800" u="none" cap="none" strike="noStrike">
              <a:solidFill>
                <a:srgbClr val="000000"/>
              </a:solidFill>
              <a:latin typeface="Arial"/>
              <a:ea typeface="Arial"/>
              <a:cs typeface="Arial"/>
              <a:sym typeface="Arial"/>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Attraverso questo curriculum, i partner del consorzio in Turchia, Austria, Portogallo e Italia responsabilizzano insieme youth workers e giovani donne, assicurando che il progetto contribuisca a un’istruzione inclusiva, pari opportunità e cambiamento sociale a lungo termine.</a:t>
            </a:r>
            <a:endParaRPr b="1" i="0" sz="1600" u="none" cap="none" strike="noStrike">
              <a:solidFill>
                <a:srgbClr val="000000"/>
              </a:solidFill>
              <a:latin typeface="Arabic Typesetting"/>
              <a:ea typeface="Arabic Typesetting"/>
              <a:cs typeface="Arabic Typesetting"/>
              <a:sym typeface="Arabic Typesetting"/>
            </a:endParaRPr>
          </a:p>
        </p:txBody>
      </p:sp>
      <p:pic>
        <p:nvPicPr>
          <p:cNvPr descr="Immagine che contiene creatività, clipart, arte&#10;&#10;Descrizione generata automaticamente" id="46" name="Google Shape;46;p3"/>
          <p:cNvPicPr preferRelativeResize="0"/>
          <p:nvPr/>
        </p:nvPicPr>
        <p:blipFill rotWithShape="1">
          <a:blip r:embed="rId3">
            <a:alphaModFix amt="20000"/>
          </a:blip>
          <a:srcRect b="0" l="0" r="68303" t="0"/>
          <a:stretch/>
        </p:blipFill>
        <p:spPr>
          <a:xfrm>
            <a:off x="6534550" y="1275675"/>
            <a:ext cx="2786852" cy="4960877"/>
          </a:xfrm>
          <a:prstGeom prst="rect">
            <a:avLst/>
          </a:prstGeom>
          <a:noFill/>
          <a:ln>
            <a:noFill/>
          </a:ln>
        </p:spPr>
      </p:pic>
      <p:pic>
        <p:nvPicPr>
          <p:cNvPr id="47" name="Google Shape;47;p3"/>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48" name="Google Shape;48;p3"/>
          <p:cNvPicPr preferRelativeResize="0"/>
          <p:nvPr/>
        </p:nvPicPr>
        <p:blipFill rotWithShape="1">
          <a:blip r:embed="rId4">
            <a:alphaModFix/>
          </a:blip>
          <a:srcRect b="0" l="0" r="0" t="0"/>
          <a:stretch/>
        </p:blipFill>
        <p:spPr>
          <a:xfrm>
            <a:off x="2609450" y="6334225"/>
            <a:ext cx="3925100" cy="523775"/>
          </a:xfrm>
          <a:prstGeom prst="rect">
            <a:avLst/>
          </a:prstGeom>
          <a:noFill/>
          <a:ln>
            <a:noFill/>
          </a:ln>
        </p:spPr>
      </p:pic>
      <p:sp>
        <p:nvSpPr>
          <p:cNvPr id="49" name="Google Shape;49;p3"/>
          <p:cNvSpPr txBox="1"/>
          <p:nvPr/>
        </p:nvSpPr>
        <p:spPr>
          <a:xfrm>
            <a:off x="245327" y="1473396"/>
            <a:ext cx="8898673" cy="110795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abic Typesetting"/>
                <a:ea typeface="Arabic Typesetting"/>
                <a:cs typeface="Arabic Typesetting"/>
                <a:sym typeface="Arabic Typesetting"/>
              </a:rPr>
              <a:t>Il ruolo del consorzio e l'importanza del curriculum</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cxnSp>
        <p:nvCxnSpPr>
          <p:cNvPr id="54" name="Google Shape;54;p7"/>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55" name="Google Shape;55;p7"/>
          <p:cNvSpPr txBox="1"/>
          <p:nvPr/>
        </p:nvSpPr>
        <p:spPr>
          <a:xfrm>
            <a:off x="200722" y="2403818"/>
            <a:ext cx="8822092" cy="3945014"/>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Il curriculum è composto da sette moduli completi, ciascuno dei quali copre un aspetto chiave dell’apprendimento degli adulti ispirato al metodo Montessori.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1.Personalizzazione e Co-progettazione dell’Educazione; Apprendimento Osservativo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2.Approccio Partecipativo e Comunità di Apprendenti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3.Stimolazione Intellettuale dei Giovani Adulti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4.Sviluppo dei Sensi e Approccio Tattile; Coinvolgimento delle Tecnologie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5.Intelligenza Emotiva e Apprendimento Socio-Emotivo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6.Monitoraggio dei Progressi – Osservazione e Valutazione dell’Apprendente Adulto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7.Creazione di un Piano Educativo Personale </a:t>
            </a:r>
            <a:endParaRPr/>
          </a:p>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rgbClr val="000000"/>
                </a:solidFill>
                <a:latin typeface="Arabic Typesetting"/>
                <a:ea typeface="Arabic Typesetting"/>
                <a:cs typeface="Arabic Typesetting"/>
                <a:sym typeface="Arabic Typesetting"/>
              </a:rPr>
              <a:t>Insieme, questi moduli formano un programma di formazione completo che fornisce agli youth workers strumenti e metodi innovativi e responsabilizza le giovani donne a prendere in mano i propri percorsi di apprendimento. Interagendo con questo curriculum, educatori e discenti contribuiranno a un’istruzione più inclusiva e a pari opportunità nel mercato del lavoro in tutta Europa.</a:t>
            </a:r>
            <a:endParaRPr b="1" i="0" sz="1600" u="none" cap="none" strike="noStrike">
              <a:solidFill>
                <a:srgbClr val="000000"/>
              </a:solidFill>
              <a:latin typeface="Arabic Typesetting"/>
              <a:ea typeface="Arabic Typesetting"/>
              <a:cs typeface="Arabic Typesetting"/>
              <a:sym typeface="Arabic Typesetting"/>
            </a:endParaRPr>
          </a:p>
        </p:txBody>
      </p:sp>
      <p:pic>
        <p:nvPicPr>
          <p:cNvPr descr="Immagine che contiene creatività, clipart, arte&#10;&#10;Descrizione generata automaticamente" id="56" name="Google Shape;56;p7"/>
          <p:cNvPicPr preferRelativeResize="0"/>
          <p:nvPr/>
        </p:nvPicPr>
        <p:blipFill rotWithShape="1">
          <a:blip r:embed="rId3">
            <a:alphaModFix amt="20000"/>
          </a:blip>
          <a:srcRect b="0" l="0" r="68303" t="0"/>
          <a:stretch/>
        </p:blipFill>
        <p:spPr>
          <a:xfrm>
            <a:off x="6357149" y="1210429"/>
            <a:ext cx="2786852" cy="4960877"/>
          </a:xfrm>
          <a:prstGeom prst="rect">
            <a:avLst/>
          </a:prstGeom>
          <a:noFill/>
          <a:ln>
            <a:noFill/>
          </a:ln>
        </p:spPr>
      </p:pic>
      <p:pic>
        <p:nvPicPr>
          <p:cNvPr id="57" name="Google Shape;57;p7"/>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58" name="Google Shape;58;p7"/>
          <p:cNvPicPr preferRelativeResize="0"/>
          <p:nvPr/>
        </p:nvPicPr>
        <p:blipFill rotWithShape="1">
          <a:blip r:embed="rId4">
            <a:alphaModFix/>
          </a:blip>
          <a:srcRect b="0" l="0" r="0" t="0"/>
          <a:stretch/>
        </p:blipFill>
        <p:spPr>
          <a:xfrm>
            <a:off x="2609450" y="6334225"/>
            <a:ext cx="3925100" cy="523775"/>
          </a:xfrm>
          <a:prstGeom prst="rect">
            <a:avLst/>
          </a:prstGeom>
          <a:noFill/>
          <a:ln>
            <a:noFill/>
          </a:ln>
        </p:spPr>
      </p:pic>
      <p:sp>
        <p:nvSpPr>
          <p:cNvPr id="59" name="Google Shape;59;p7"/>
          <p:cNvSpPr txBox="1"/>
          <p:nvPr/>
        </p:nvSpPr>
        <p:spPr>
          <a:xfrm>
            <a:off x="289932" y="1650380"/>
            <a:ext cx="9382878"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abic Typesetting"/>
                <a:ea typeface="Arabic Typesetting"/>
                <a:cs typeface="Arabic Typesetting"/>
                <a:sym typeface="Arabic Typesetting"/>
              </a:rPr>
              <a:t>Introduzione al programma di formazione MAYA</a:t>
            </a:r>
            <a:endParaRPr b="1" i="0" sz="28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4"/>
          <p:cNvSpPr txBox="1"/>
          <p:nvPr/>
        </p:nvSpPr>
        <p:spPr>
          <a:xfrm>
            <a:off x="99152" y="1625816"/>
            <a:ext cx="9782978" cy="12618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abic Typesetting"/>
                <a:ea typeface="Arabic Typesetting"/>
                <a:cs typeface="Arabic Typesetting"/>
                <a:sym typeface="Arabic Typesetting"/>
              </a:rPr>
              <a:t>Introduzione al programma di formazione MAYA</a:t>
            </a:r>
            <a:endParaRPr b="1"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rgbClr val="000000"/>
              </a:solidFill>
              <a:latin typeface="Arabic Typesetting"/>
              <a:ea typeface="Arabic Typesetting"/>
              <a:cs typeface="Arabic Typesetting"/>
              <a:sym typeface="Arabic Typesetting"/>
            </a:endParaRPr>
          </a:p>
        </p:txBody>
      </p:sp>
      <p:cxnSp>
        <p:nvCxnSpPr>
          <p:cNvPr id="65" name="Google Shape;65;p4"/>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66" name="Google Shape;66;p4"/>
          <p:cNvSpPr txBox="1"/>
          <p:nvPr/>
        </p:nvSpPr>
        <p:spPr>
          <a:xfrm>
            <a:off x="198304" y="2476536"/>
            <a:ext cx="8945695" cy="3714823"/>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2000"/>
              <a:buFont typeface="Arial"/>
              <a:buNone/>
            </a:pPr>
            <a:r>
              <a:rPr b="0" i="0" lang="en-US" sz="2000" u="none" cap="none" strike="noStrike">
                <a:solidFill>
                  <a:srgbClr val="000000"/>
                </a:solidFill>
                <a:latin typeface="Arabic Typesetting"/>
                <a:ea typeface="Arabic Typesetting"/>
                <a:cs typeface="Arabic Typesetting"/>
                <a:sym typeface="Arabic Typesetting"/>
              </a:rPr>
              <a:t>Questo curriculum di formazione è uno dei principali output del progetto. È stato sviluppato per youth workers, formatori e altri professionisti che lavorano con giovani donne che affrontano barriere all’istruzione e all’occupazione. Il curriculum fornisce a questi professionisti contenuti strutturati, strumenti pratici e metodologie innovative per coinvolgere le donne NEET in esperienze di apprendimento significative e responsabilizzanti. Combinando teoria e pratica, offre sia risorse in presenza sia digitali. È destinato all’implementazione in diversi ambienti di apprendimento, come centri comunitari, contesti di formazione professionale, contesti di educazione non formale e piattaforme di apprendimento blended. Mira a: </a:t>
            </a:r>
            <a:endParaRPr/>
          </a:p>
          <a:p>
            <a:pPr indent="0" lvl="0" marL="0" marR="0" rtl="0" algn="just">
              <a:lnSpc>
                <a:spcPct val="107000"/>
              </a:lnSpc>
              <a:spcBef>
                <a:spcPts val="0"/>
              </a:spcBef>
              <a:spcAft>
                <a:spcPts val="0"/>
              </a:spcAft>
              <a:buClr>
                <a:srgbClr val="000000"/>
              </a:buClr>
              <a:buSzPts val="2000"/>
              <a:buFont typeface="Arial"/>
              <a:buNone/>
            </a:pPr>
            <a:r>
              <a:rPr b="0" i="0" lang="en-US" sz="2000" u="none" cap="none" strike="noStrike">
                <a:solidFill>
                  <a:srgbClr val="000000"/>
                </a:solidFill>
                <a:latin typeface="Arabic Typesetting"/>
                <a:ea typeface="Arabic Typesetting"/>
                <a:cs typeface="Arabic Typesetting"/>
                <a:sym typeface="Arabic Typesetting"/>
              </a:rPr>
              <a:t>dotare gli educatori di metodi per creare sessioni partecipative centrate sul discente; </a:t>
            </a:r>
            <a:endParaRPr/>
          </a:p>
          <a:p>
            <a:pPr indent="0" lvl="0" marL="0" marR="0" rtl="0" algn="just">
              <a:lnSpc>
                <a:spcPct val="107000"/>
              </a:lnSpc>
              <a:spcBef>
                <a:spcPts val="0"/>
              </a:spcBef>
              <a:spcAft>
                <a:spcPts val="0"/>
              </a:spcAft>
              <a:buClr>
                <a:srgbClr val="000000"/>
              </a:buClr>
              <a:buSzPts val="2000"/>
              <a:buFont typeface="Arial"/>
              <a:buNone/>
            </a:pPr>
            <a:r>
              <a:rPr b="0" i="0" lang="en-US" sz="2000" u="none" cap="none" strike="noStrike">
                <a:solidFill>
                  <a:srgbClr val="000000"/>
                </a:solidFill>
                <a:latin typeface="Arabic Typesetting"/>
                <a:ea typeface="Arabic Typesetting"/>
                <a:cs typeface="Arabic Typesetting"/>
                <a:sym typeface="Arabic Typesetting"/>
              </a:rPr>
              <a:t>supportare le giovani donne nello sviluppo di fiducia, autonomia e competenze trasferibili; </a:t>
            </a:r>
            <a:endParaRPr/>
          </a:p>
          <a:p>
            <a:pPr indent="0" lvl="0" marL="0" marR="0" rtl="0" algn="just">
              <a:lnSpc>
                <a:spcPct val="107000"/>
              </a:lnSpc>
              <a:spcBef>
                <a:spcPts val="0"/>
              </a:spcBef>
              <a:spcAft>
                <a:spcPts val="0"/>
              </a:spcAft>
              <a:buClr>
                <a:srgbClr val="000000"/>
              </a:buClr>
              <a:buSzPts val="2000"/>
              <a:buFont typeface="Arial"/>
              <a:buNone/>
            </a:pPr>
            <a:r>
              <a:rPr b="0" i="0" lang="en-US" sz="2000" u="none" cap="none" strike="noStrike">
                <a:solidFill>
                  <a:srgbClr val="000000"/>
                </a:solidFill>
                <a:latin typeface="Arabic Typesetting"/>
                <a:ea typeface="Arabic Typesetting"/>
                <a:cs typeface="Arabic Typesetting"/>
                <a:sym typeface="Arabic Typesetting"/>
              </a:rPr>
              <a:t>incoraggiare percorsi di apprendimento personalizzati adattati ai bisogni di ciascun discente; </a:t>
            </a:r>
            <a:endParaRPr/>
          </a:p>
          <a:p>
            <a:pPr indent="0" lvl="0" marL="0" marR="0" rtl="0" algn="just">
              <a:lnSpc>
                <a:spcPct val="107000"/>
              </a:lnSpc>
              <a:spcBef>
                <a:spcPts val="0"/>
              </a:spcBef>
              <a:spcAft>
                <a:spcPts val="0"/>
              </a:spcAft>
              <a:buClr>
                <a:srgbClr val="000000"/>
              </a:buClr>
              <a:buSzPts val="2000"/>
              <a:buFont typeface="Arial"/>
              <a:buNone/>
            </a:pPr>
            <a:r>
              <a:rPr b="0" i="0" lang="en-US" sz="2000" u="none" cap="none" strike="noStrike">
                <a:solidFill>
                  <a:srgbClr val="000000"/>
                </a:solidFill>
                <a:latin typeface="Arabic Typesetting"/>
                <a:ea typeface="Arabic Typesetting"/>
                <a:cs typeface="Arabic Typesetting"/>
                <a:sym typeface="Arabic Typesetting"/>
              </a:rPr>
              <a:t>promuovere la crescita sociale ed emotiva e il coinvolgimento della comunità</a:t>
            </a:r>
            <a:endParaRPr b="1" i="0" sz="1600" u="none" cap="none" strike="noStrike">
              <a:solidFill>
                <a:srgbClr val="000000"/>
              </a:solidFill>
              <a:latin typeface="Arabic Typesetting"/>
              <a:ea typeface="Arabic Typesetting"/>
              <a:cs typeface="Arabic Typesetting"/>
              <a:sym typeface="Arabic Typesetting"/>
            </a:endParaRPr>
          </a:p>
        </p:txBody>
      </p:sp>
      <p:pic>
        <p:nvPicPr>
          <p:cNvPr descr="Immagine che contiene creatività, clipart, arte&#10;&#10;Descrizione generata automaticamente" id="67" name="Google Shape;67;p4"/>
          <p:cNvPicPr preferRelativeResize="0"/>
          <p:nvPr/>
        </p:nvPicPr>
        <p:blipFill rotWithShape="1">
          <a:blip r:embed="rId3">
            <a:alphaModFix amt="20000"/>
          </a:blip>
          <a:srcRect b="0" l="0" r="68303" t="0"/>
          <a:stretch/>
        </p:blipFill>
        <p:spPr>
          <a:xfrm>
            <a:off x="6357149" y="1210429"/>
            <a:ext cx="2786852" cy="4960877"/>
          </a:xfrm>
          <a:prstGeom prst="rect">
            <a:avLst/>
          </a:prstGeom>
          <a:noFill/>
          <a:ln>
            <a:noFill/>
          </a:ln>
        </p:spPr>
      </p:pic>
      <p:pic>
        <p:nvPicPr>
          <p:cNvPr id="68" name="Google Shape;68;p4"/>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69" name="Google Shape;69;p4"/>
          <p:cNvPicPr preferRelativeResize="0"/>
          <p:nvPr/>
        </p:nvPicPr>
        <p:blipFill rotWithShape="1">
          <a:blip r:embed="rId4">
            <a:alphaModFix/>
          </a:blip>
          <a:srcRect b="0" l="0" r="0" t="0"/>
          <a:stretch/>
        </p:blipFill>
        <p:spPr>
          <a:xfrm>
            <a:off x="2609450" y="6334225"/>
            <a:ext cx="3925100" cy="523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8"/>
          <p:cNvSpPr txBox="1"/>
          <p:nvPr/>
        </p:nvSpPr>
        <p:spPr>
          <a:xfrm>
            <a:off x="546410" y="1605776"/>
            <a:ext cx="9335720"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abic Typesetting"/>
                <a:ea typeface="Arabic Typesetting"/>
                <a:cs typeface="Arabic Typesetting"/>
                <a:sym typeface="Arabic Typesetting"/>
              </a:rPr>
              <a:t>Come utilizzare il curriculum</a:t>
            </a:r>
            <a:endParaRPr b="1" i="0" sz="4800" u="none" cap="none" strike="noStrike">
              <a:solidFill>
                <a:srgbClr val="000000"/>
              </a:solidFill>
              <a:latin typeface="Arabic Typesetting"/>
              <a:ea typeface="Arabic Typesetting"/>
              <a:cs typeface="Arabic Typesetting"/>
              <a:sym typeface="Arabic Typesetting"/>
            </a:endParaRPr>
          </a:p>
        </p:txBody>
      </p:sp>
      <p:cxnSp>
        <p:nvCxnSpPr>
          <p:cNvPr id="75" name="Google Shape;75;p8"/>
          <p:cNvCxnSpPr/>
          <p:nvPr/>
        </p:nvCxnSpPr>
        <p:spPr>
          <a:xfrm>
            <a:off x="988043" y="2313616"/>
            <a:ext cx="2982540" cy="0"/>
          </a:xfrm>
          <a:prstGeom prst="straightConnector1">
            <a:avLst/>
          </a:prstGeom>
          <a:noFill/>
          <a:ln cap="flat" cmpd="sng" w="76200">
            <a:solidFill>
              <a:srgbClr val="C8365A"/>
            </a:solidFill>
            <a:prstDash val="solid"/>
            <a:round/>
            <a:headEnd len="sm" w="sm" type="none"/>
            <a:tailEnd len="sm" w="sm" type="none"/>
          </a:ln>
        </p:spPr>
      </p:cxnSp>
      <p:sp>
        <p:nvSpPr>
          <p:cNvPr id="76" name="Google Shape;76;p8"/>
          <p:cNvSpPr txBox="1"/>
          <p:nvPr/>
        </p:nvSpPr>
        <p:spPr>
          <a:xfrm>
            <a:off x="198304" y="2476536"/>
            <a:ext cx="8945695" cy="25852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rgbClr val="000000"/>
                </a:solidFill>
                <a:latin typeface="Arabic Typesetting"/>
                <a:ea typeface="Arabic Typesetting"/>
                <a:cs typeface="Arabic Typesetting"/>
                <a:sym typeface="Arabic Typesetting"/>
              </a:rPr>
              <a:t>Il curriculum è progettato per essere flessibile e adattabile, in modo che formatori e organizzazioni possano implementarlo in una varietà di contesti. Contesti di educazione non formale: centri giovanili, ONG e progetti comunitari possono utilizzare i moduli per organizzare workshop e sessioni di formazione. </a:t>
            </a:r>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rgbClr val="000000"/>
                </a:solidFill>
                <a:latin typeface="Arabic Typesetting"/>
                <a:ea typeface="Arabic Typesetting"/>
                <a:cs typeface="Arabic Typesetting"/>
                <a:sym typeface="Arabic Typesetting"/>
              </a:rPr>
              <a:t>Programmi di formazione professionale: i formatori possono integrare moduli specifici (es. Piano Educativo Personale e Intelligenza Emotiva) nei corsi VET esistenti per supportare l’occupabilità. </a:t>
            </a:r>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rgbClr val="000000"/>
                </a:solidFill>
                <a:latin typeface="Arabic Typesetting"/>
                <a:ea typeface="Arabic Typesetting"/>
                <a:cs typeface="Arabic Typesetting"/>
                <a:sym typeface="Arabic Typesetting"/>
              </a:rPr>
              <a:t>Ambienti di apprendimento blended: il curriculum può essere utilizzato sia per l’apprendimento in presenza sia online, combinando attività interattive con strumenti digitali. </a:t>
            </a:r>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rgbClr val="000000"/>
                </a:solidFill>
                <a:latin typeface="Arabic Typesetting"/>
                <a:ea typeface="Arabic Typesetting"/>
                <a:cs typeface="Arabic Typesetting"/>
                <a:sym typeface="Arabic Typesetting"/>
              </a:rPr>
              <a:t>Coaching individuale e mentoring: i formatori possono utilizzare la guida all’apprendimento personalizzato per creare percorsi di apprendimento su misura per ciascun discente.</a:t>
            </a:r>
            <a:endParaRPr b="0" i="0" sz="1800" u="none" cap="none" strike="noStrike">
              <a:solidFill>
                <a:srgbClr val="000000"/>
              </a:solidFill>
              <a:latin typeface="Arial"/>
              <a:ea typeface="Arial"/>
              <a:cs typeface="Arial"/>
              <a:sym typeface="Arial"/>
            </a:endParaRPr>
          </a:p>
        </p:txBody>
      </p:sp>
      <p:pic>
        <p:nvPicPr>
          <p:cNvPr descr="Immagine che contiene creatività, clipart, arte&#10;&#10;Descrizione generata automaticamente" id="77" name="Google Shape;77;p8"/>
          <p:cNvPicPr preferRelativeResize="0"/>
          <p:nvPr/>
        </p:nvPicPr>
        <p:blipFill rotWithShape="1">
          <a:blip r:embed="rId3">
            <a:alphaModFix amt="20000"/>
          </a:blip>
          <a:srcRect b="0" l="0" r="68303" t="0"/>
          <a:stretch/>
        </p:blipFill>
        <p:spPr>
          <a:xfrm>
            <a:off x="6357149" y="1210429"/>
            <a:ext cx="2786852" cy="4960877"/>
          </a:xfrm>
          <a:prstGeom prst="rect">
            <a:avLst/>
          </a:prstGeom>
          <a:noFill/>
          <a:ln>
            <a:noFill/>
          </a:ln>
        </p:spPr>
      </p:pic>
      <p:pic>
        <p:nvPicPr>
          <p:cNvPr id="78" name="Google Shape;78;p8"/>
          <p:cNvPicPr preferRelativeResize="0"/>
          <p:nvPr/>
        </p:nvPicPr>
        <p:blipFill rotWithShape="1">
          <a:blip r:embed="rId3">
            <a:alphaModFix/>
          </a:blip>
          <a:srcRect b="0" l="0" r="0" t="0"/>
          <a:stretch/>
        </p:blipFill>
        <p:spPr>
          <a:xfrm>
            <a:off x="932800" y="379424"/>
            <a:ext cx="1472757" cy="831000"/>
          </a:xfrm>
          <a:prstGeom prst="rect">
            <a:avLst/>
          </a:prstGeom>
          <a:noFill/>
          <a:ln>
            <a:noFill/>
          </a:ln>
        </p:spPr>
      </p:pic>
      <p:pic>
        <p:nvPicPr>
          <p:cNvPr id="79" name="Google Shape;79;p8"/>
          <p:cNvPicPr preferRelativeResize="0"/>
          <p:nvPr/>
        </p:nvPicPr>
        <p:blipFill rotWithShape="1">
          <a:blip r:embed="rId4">
            <a:alphaModFix/>
          </a:blip>
          <a:srcRect b="0" l="0" r="0" t="0"/>
          <a:stretch/>
        </p:blipFill>
        <p:spPr>
          <a:xfrm>
            <a:off x="2609450" y="6334225"/>
            <a:ext cx="3925100" cy="523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2019-07-04T02:04:35Z</dcterms:created>
  <dc:creator>Bagus Barizi</dc:creator>
</cp:coreProperties>
</file>