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iSRP+EowgQJLMo0VCtvKS9h4cq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14"/>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customschemas.google.com/relationships/presentationmetadata" Target="meta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87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2"/>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g31a61115bb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 name="Google Shape;15;g31a61115bb9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 name="Google Shape;2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 name="Google Shape;52;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 name="Google Shape;62;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 name="Google Shape;72;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5"/>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pic>
        <p:nvPicPr>
          <p:cNvPr id="17" name="Google Shape;17;g31a61115bb9_0_0"/>
          <p:cNvPicPr preferRelativeResize="0"/>
          <p:nvPr/>
        </p:nvPicPr>
        <p:blipFill rotWithShape="1">
          <a:blip r:embed="rId3">
            <a:alphaModFix/>
          </a:blip>
          <a:srcRect/>
          <a:stretch/>
        </p:blipFill>
        <p:spPr>
          <a:xfrm>
            <a:off x="0" y="-237744"/>
            <a:ext cx="9143999" cy="7546553"/>
          </a:xfrm>
          <a:prstGeom prst="rect">
            <a:avLst/>
          </a:prstGeom>
          <a:noFill/>
          <a:ln>
            <a:noFill/>
          </a:ln>
        </p:spPr>
      </p:pic>
      <p:sp>
        <p:nvSpPr>
          <p:cNvPr id="18" name="Google Shape;18;g31a61115bb9_0_0"/>
          <p:cNvSpPr txBox="1"/>
          <p:nvPr/>
        </p:nvSpPr>
        <p:spPr>
          <a:xfrm>
            <a:off x="209319" y="-407622"/>
            <a:ext cx="8218585" cy="30469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endParaRPr lang="tr-TR" sz="32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32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32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32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r>
              <a:rPr lang="tr-TR" sz="3200" b="1" i="0" u="none" strike="noStrike" cap="none" noProof="0" dirty="0">
                <a:solidFill>
                  <a:srgbClr val="000000"/>
                </a:solidFill>
                <a:latin typeface="Arabic Typesetting"/>
                <a:ea typeface="Arabic Typesetting"/>
                <a:cs typeface="Arabic Typesetting"/>
                <a:sym typeface="Arabic Typesetting"/>
              </a:rPr>
              <a:t>Çalışma Paketi 3 – MAYA Açık Etkileşimli Eğitim Kaynakları: Mentorluk Programı, Eğitim Müfredatı, Etkileşimli Araçlar</a:t>
            </a:r>
          </a:p>
        </p:txBody>
      </p:sp>
      <p:sp>
        <p:nvSpPr>
          <p:cNvPr id="19" name="Google Shape;19;g31a61115bb9_0_0"/>
          <p:cNvSpPr txBox="1"/>
          <p:nvPr/>
        </p:nvSpPr>
        <p:spPr>
          <a:xfrm>
            <a:off x="209319" y="1928063"/>
            <a:ext cx="5274324" cy="3970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lang="tr-TR" sz="1400" b="1" i="0" u="none" strike="noStrike" cap="none" noProof="0" dirty="0">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r>
              <a:rPr lang="tr-TR" sz="2800" b="1" i="0" u="none" strike="noStrike" cap="none" noProof="0" dirty="0">
                <a:solidFill>
                  <a:srgbClr val="000000"/>
                </a:solidFill>
                <a:latin typeface="Arabic Typesetting"/>
                <a:ea typeface="Arabic Typesetting"/>
                <a:cs typeface="Arabic Typesetting"/>
                <a:sym typeface="Arabic Typesetting"/>
              </a:rPr>
              <a:t>Eğitim Müfredatı</a:t>
            </a:r>
            <a:endParaRPr lang="tr-TR"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cxnSp>
        <p:nvCxnSpPr>
          <p:cNvPr id="24" name="Google Shape;24;p2"/>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25" name="Google Shape;25;p2"/>
          <p:cNvSpPr txBox="1"/>
          <p:nvPr/>
        </p:nvSpPr>
        <p:spPr>
          <a:xfrm>
            <a:off x="134322" y="2617263"/>
            <a:ext cx="8655900" cy="480678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MAYA Projesi: Montessori Eğitimi Yoluyla Genç Kadınların Güçlendirilmesi, özellikle eğitimde, istihdamda veya mesleki eğitimde yer almayan (NEET) dezavantajlı genç kadınları desteklemek amacıyla tasarlanmıştır. Montessori ilkelerinin yetişkin öğrenmesine uyarlanması yoluyla proje, kişisel gelişimi, sosyal kapsayıcılığı ve mesleki ilerlemeyi teşvik etmektedir. Bu öğrenen merkezli yaklaşım; saygı, özerklik ve duygusal desteği vurgulayarak öğrenme sürecine aktif katılımı teşvik eder.</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1800" b="1" i="0" u="none" strike="noStrike" cap="none" noProof="0" dirty="0">
                <a:solidFill>
                  <a:srgbClr val="000000"/>
                </a:solidFill>
                <a:latin typeface="Arabic Typesetting"/>
                <a:ea typeface="Arabic Typesetting"/>
                <a:cs typeface="Arabic Typesetting"/>
                <a:sym typeface="Arabic Typesetting"/>
              </a:rPr>
              <a:t>Hedef Grup</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MAYA Eğitim Müfredatı öncelikli olarak gençlik çalışanlarını, yetişkin eğitmenlerini, eğitmenleri ve dezavantajlı genç kadınlarla doğrudan çalışan diğer profesyonelleri hedeflemektedir. Özellikle hedef kitle, NEET (eğitimde, istihdamda veya mesleki eğitimde yer almayan genç kadınlar) ile çalışan uzmanlardır. Bu profesyoneller, genç kadınların yeniden eğitime dönmelerine, temel yaşam becerileri geliştirmelerine ve iş gücü piyasasına hazırlanmalarına yardımcı olmada önemli bir rol oynamaktadır.</a:t>
            </a:r>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İkincil hedef grup ise politika yapıcılar, sivil toplum kuruluşları, topluluk temelli kuruluşlar ve eğitim merkezlerinden oluşmaktadır. Bu kurumlar müfredatı kendi programlarına entegre ederek daha geniş bir etki oluşturabilirler.</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 </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a:t>
            </a:r>
            <a:endParaRPr lang="tr-TR" sz="1800" b="0" i="0" u="none" strike="noStrike" cap="none" noProof="0"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lang="tr-TR" sz="1600" b="1" i="0" u="none" strike="noStrike" cap="none" noProof="0" dirty="0">
              <a:solidFill>
                <a:srgbClr val="000000"/>
              </a:solidFill>
              <a:latin typeface="Arabic Typesetting"/>
              <a:ea typeface="Arabic Typesetting"/>
              <a:cs typeface="Arabic Typesetting"/>
              <a:sym typeface="Arabic Typesetting"/>
            </a:endParaRPr>
          </a:p>
        </p:txBody>
      </p:sp>
      <p:pic>
        <p:nvPicPr>
          <p:cNvPr id="26" name="Google Shape;26;p2"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27" name="Google Shape;27;p2"/>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28" name="Google Shape;28;p2"/>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29" name="Google Shape;29;p2"/>
          <p:cNvSpPr txBox="1"/>
          <p:nvPr/>
        </p:nvSpPr>
        <p:spPr>
          <a:xfrm>
            <a:off x="134322" y="1680670"/>
            <a:ext cx="787717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MAYA Projesine Giriş</a:t>
            </a:r>
            <a:endParaRPr lang="tr-TR" sz="1400" b="0" i="0" u="none" strike="noStrike" cap="none" noProof="0"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cxnSp>
        <p:nvCxnSpPr>
          <p:cNvPr id="34" name="Google Shape;34;p1"/>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35" name="Google Shape;35;p1"/>
          <p:cNvSpPr txBox="1"/>
          <p:nvPr/>
        </p:nvSpPr>
        <p:spPr>
          <a:xfrm>
            <a:off x="367991" y="2657496"/>
            <a:ext cx="8137032" cy="340473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MAYA konsorsiyumu; Türkiye, Avusturya, Portekiz ve İtalya’dan, yetişkin eğitimi, gençlerin güçlendirilmesi ve sosyal kapsayıcılık alanlarında farklı uzmanlıklara sahip ortaklardan oluşmaktadır. Her ülke projeye kendine özgü bakış açıları ve iyi uygulama örnekleri sunmaktadır. Türkiye gençlerin katılımını teşvik etme konusunda güçlü bir deneyime sahiptir; Avusturya müfredat geliştirme ve proje yönetimi alanında uzmanlığa sahiptir; Portekiz topluluk temelli öğrenme konusunda yenilikçi yaklaşımlar geliştirmiştir; İtalya ise Montessori ilkelerinin yetişkin eğitimine uygulanması konusunda önemli bilgi ve deneyim sunmaktadır.</a:t>
            </a:r>
          </a:p>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Bu çok uluslu iş birliği, müfredatın farklı </a:t>
            </a:r>
            <a:r>
              <a:rPr lang="tr-TR" sz="1800" b="0" i="0" u="none" strike="noStrike" cap="none" noProof="0" dirty="0" err="1">
                <a:solidFill>
                  <a:srgbClr val="000000"/>
                </a:solidFill>
                <a:latin typeface="Arabic Typesetting"/>
                <a:ea typeface="Arabic Typesetting"/>
                <a:cs typeface="Arabic Typesetting"/>
                <a:sym typeface="Arabic Typesetting"/>
              </a:rPr>
              <a:t>sosyo</a:t>
            </a:r>
            <a:r>
              <a:rPr lang="tr-TR" sz="1800" b="0" i="0" u="none" strike="noStrike" cap="none" noProof="0" dirty="0">
                <a:solidFill>
                  <a:srgbClr val="000000"/>
                </a:solidFill>
                <a:latin typeface="Arabic Typesetting"/>
                <a:ea typeface="Arabic Typesetting"/>
                <a:cs typeface="Arabic Typesetting"/>
                <a:sym typeface="Arabic Typesetting"/>
              </a:rPr>
              <a:t>-kültürel ortamlarda hem akademik açıdan sağlam hem de uygulamaya yönelik olarak anlamlı olmasını sağlamaktadır. Konsorsiyum ortaklarının iş birliği içinde yürüttüğü çalışmalar müfredatı zenginleştirerek Avrupa’daki dezavantajlı genç kadınlar için uyarlanabilir ve kapsayıcı bir eğitim kaynağı haline getirmektedir.</a:t>
            </a:r>
            <a:endParaRPr lang="tr-TR" sz="2000" b="0" i="0" u="none" strike="noStrike" cap="none" noProof="0"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lang="tr-TR" sz="1600" b="1" i="0" u="none" strike="noStrike" cap="none" noProof="0" dirty="0">
              <a:solidFill>
                <a:srgbClr val="000000"/>
              </a:solidFill>
              <a:latin typeface="Arabic Typesetting"/>
              <a:ea typeface="Arabic Typesetting"/>
              <a:cs typeface="Arabic Typesetting"/>
              <a:sym typeface="Arabic Typesetting"/>
            </a:endParaRPr>
          </a:p>
        </p:txBody>
      </p:sp>
      <p:pic>
        <p:nvPicPr>
          <p:cNvPr id="36" name="Google Shape;36;p1"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37" name="Google Shape;37;p1"/>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38" name="Google Shape;38;p1"/>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39" name="Google Shape;39;p1"/>
          <p:cNvSpPr txBox="1"/>
          <p:nvPr/>
        </p:nvSpPr>
        <p:spPr>
          <a:xfrm>
            <a:off x="156116" y="1681865"/>
            <a:ext cx="8619893"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Konsorsiyumun Rolü ve Müfredatın Önemi</a:t>
            </a:r>
            <a:endParaRPr lang="tr-TR" sz="2800" noProof="0" dirty="0"/>
          </a:p>
          <a:p>
            <a:pPr marL="0" marR="0" lvl="0" indent="0" algn="l" rtl="0">
              <a:lnSpc>
                <a:spcPct val="100000"/>
              </a:lnSpc>
              <a:spcBef>
                <a:spcPts val="0"/>
              </a:spcBef>
              <a:spcAft>
                <a:spcPts val="0"/>
              </a:spcAft>
              <a:buNone/>
            </a:pPr>
            <a:endParaRPr lang="tr-TR" sz="2400" b="1" i="0" u="none" strike="noStrike" cap="none" noProof="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lang="tr-TR" sz="1400" b="0" i="0" u="none" strike="noStrike" cap="none" noProof="0"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cxnSp>
        <p:nvCxnSpPr>
          <p:cNvPr id="44" name="Google Shape;44;p3"/>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45" name="Google Shape;45;p3"/>
          <p:cNvSpPr txBox="1"/>
          <p:nvPr/>
        </p:nvSpPr>
        <p:spPr>
          <a:xfrm>
            <a:off x="88135" y="2561461"/>
            <a:ext cx="9055865" cy="4020291"/>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Eğitim müfredatı, MAYA Projesi kapsamında merkezi bir rol oynamakta ve proje hedeflerini somut uygulamalara dönüştüren temel eğitim aracı olarak işlev görmektedir. Tüm ortak ülkelerde yürütülen eğitim faaliyetleri için ortak bir çerçeve sunmaktadır;</a:t>
            </a:r>
            <a:endParaRPr lang="tr-TR" sz="1800" noProof="0" dirty="0"/>
          </a:p>
          <a:p>
            <a:pPr marL="342900" marR="0" lvl="0" indent="-342900" algn="just" rtl="0">
              <a:lnSpc>
                <a:spcPct val="107000"/>
              </a:lnSpc>
              <a:spcBef>
                <a:spcPts val="800"/>
              </a:spcBef>
              <a:spcAft>
                <a:spcPts val="0"/>
              </a:spcAft>
              <a:buClr>
                <a:srgbClr val="000000"/>
              </a:buClr>
              <a:buSzPts val="2000"/>
              <a:buFont typeface="Arial"/>
              <a:buChar char="•"/>
            </a:pPr>
            <a:r>
              <a:rPr lang="tr-TR" sz="1800" b="0" i="0" u="none" strike="noStrike" cap="none" noProof="0" dirty="0">
                <a:solidFill>
                  <a:srgbClr val="000000"/>
                </a:solidFill>
                <a:latin typeface="Arabic Typesetting"/>
                <a:ea typeface="Arabic Typesetting"/>
                <a:cs typeface="Arabic Typesetting"/>
                <a:sym typeface="Arabic Typesetting"/>
              </a:rPr>
              <a:t>yöntemlerin kalite, tutarlılık ve aktarılabilirliğini sağlar,</a:t>
            </a:r>
          </a:p>
          <a:p>
            <a:pPr marL="342900" marR="0" lvl="0" indent="-342900" algn="just" rtl="0">
              <a:lnSpc>
                <a:spcPct val="107000"/>
              </a:lnSpc>
              <a:spcBef>
                <a:spcPts val="800"/>
              </a:spcBef>
              <a:spcAft>
                <a:spcPts val="0"/>
              </a:spcAft>
              <a:buClr>
                <a:srgbClr val="000000"/>
              </a:buClr>
              <a:buSzPts val="2000"/>
              <a:buFont typeface="Arial"/>
              <a:buChar char="•"/>
            </a:pPr>
            <a:r>
              <a:rPr lang="tr-TR" sz="1800" b="0" i="0" u="none" strike="noStrike" cap="none" noProof="0" dirty="0">
                <a:solidFill>
                  <a:srgbClr val="000000"/>
                </a:solidFill>
                <a:latin typeface="Arabic Typesetting"/>
                <a:ea typeface="Arabic Typesetting"/>
                <a:cs typeface="Arabic Typesetting"/>
                <a:sym typeface="Arabic Typesetting"/>
              </a:rPr>
              <a:t>Montessori yaklaşımından esinlenen yöntemleri yetişkin öğrenmesi bağlamına uyarlamaktadır,</a:t>
            </a:r>
          </a:p>
          <a:p>
            <a:pPr marL="342900" marR="0" lvl="0" indent="-342900" algn="just" rtl="0">
              <a:lnSpc>
                <a:spcPct val="107000"/>
              </a:lnSpc>
              <a:spcBef>
                <a:spcPts val="800"/>
              </a:spcBef>
              <a:spcAft>
                <a:spcPts val="0"/>
              </a:spcAft>
              <a:buClr>
                <a:srgbClr val="000000"/>
              </a:buClr>
              <a:buSzPts val="2000"/>
              <a:buFont typeface="Arial"/>
              <a:buChar char="•"/>
            </a:pPr>
            <a:r>
              <a:rPr lang="tr-TR" sz="1800" b="0" i="0" u="none" strike="noStrike" cap="none" noProof="0" dirty="0">
                <a:solidFill>
                  <a:srgbClr val="000000"/>
                </a:solidFill>
                <a:latin typeface="Arabic Typesetting"/>
                <a:ea typeface="Arabic Typesetting"/>
                <a:cs typeface="Arabic Typesetting"/>
                <a:sym typeface="Arabic Typesetting"/>
              </a:rPr>
              <a:t>eğitmenlerin eğitimi bireysel ihtiyaçlara göre uyarlamasına yardımcı olan Kişiselleştirilmiş Öğrenme Rehberinin temelini oluşturur,</a:t>
            </a:r>
          </a:p>
          <a:p>
            <a:pPr marL="342900" marR="0" lvl="0" indent="-342900" algn="just" rtl="0">
              <a:lnSpc>
                <a:spcPct val="107000"/>
              </a:lnSpc>
              <a:spcBef>
                <a:spcPts val="800"/>
              </a:spcBef>
              <a:spcAft>
                <a:spcPts val="0"/>
              </a:spcAft>
              <a:buClr>
                <a:srgbClr val="000000"/>
              </a:buClr>
              <a:buSzPts val="2000"/>
              <a:buFont typeface="Arial"/>
              <a:buChar char="•"/>
            </a:pPr>
            <a:r>
              <a:rPr lang="tr-TR" sz="1800" b="0" i="0" u="none" strike="noStrike" cap="none" noProof="0" dirty="0">
                <a:solidFill>
                  <a:srgbClr val="000000"/>
                </a:solidFill>
                <a:latin typeface="Arabic Typesetting"/>
                <a:ea typeface="Arabic Typesetting"/>
                <a:cs typeface="Arabic Typesetting"/>
                <a:sym typeface="Arabic Typesetting"/>
              </a:rPr>
              <a:t>proje süresi sona erdikten sonra da kullanılabilecek sürdürülebilir bir kaynak oluşturur..</a:t>
            </a:r>
            <a:endParaRPr lang="tr-TR" sz="1800" noProof="0" dirty="0"/>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Bu müfredat aracılığıyla Türkiye, Avusturya, Portekiz ve İtalya’daki konsorsiyum ortakları; gençlik çalışanlarını ve genç kadınları birlikte güçlendirmekte ve projenin kapsayıcı eğitim, fırsat eşitliği ve uzun vadeli toplumsal değişime katkı sağlamasını güvence altına almaktadır. </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endParaRPr lang="tr-TR" sz="1800" b="0" i="0" u="none" strike="noStrike" cap="none" noProof="0"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lang="tr-TR" sz="1600" b="1" i="0" u="none" strike="noStrike" cap="none" noProof="0" dirty="0">
              <a:solidFill>
                <a:srgbClr val="000000"/>
              </a:solidFill>
              <a:latin typeface="Arabic Typesetting"/>
              <a:ea typeface="Arabic Typesetting"/>
              <a:cs typeface="Arabic Typesetting"/>
              <a:sym typeface="Arabic Typesetting"/>
            </a:endParaRPr>
          </a:p>
        </p:txBody>
      </p:sp>
      <p:pic>
        <p:nvPicPr>
          <p:cNvPr id="46" name="Google Shape;46;p3" descr="Immagine che contiene creatività, clipart, arte&#10;&#10;Descrizione generata automaticamente"/>
          <p:cNvPicPr preferRelativeResize="0"/>
          <p:nvPr/>
        </p:nvPicPr>
        <p:blipFill rotWithShape="1">
          <a:blip r:embed="rId3">
            <a:alphaModFix amt="20000"/>
          </a:blip>
          <a:srcRect r="68303"/>
          <a:stretch/>
        </p:blipFill>
        <p:spPr>
          <a:xfrm>
            <a:off x="6534550" y="1275675"/>
            <a:ext cx="2786852" cy="4960877"/>
          </a:xfrm>
          <a:prstGeom prst="rect">
            <a:avLst/>
          </a:prstGeom>
          <a:noFill/>
          <a:ln>
            <a:noFill/>
          </a:ln>
        </p:spPr>
      </p:pic>
      <p:pic>
        <p:nvPicPr>
          <p:cNvPr id="47" name="Google Shape;47;p3"/>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48" name="Google Shape;48;p3"/>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49" name="Google Shape;49;p3"/>
          <p:cNvSpPr txBox="1"/>
          <p:nvPr/>
        </p:nvSpPr>
        <p:spPr>
          <a:xfrm>
            <a:off x="245327" y="1473396"/>
            <a:ext cx="8898673"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Konsorsiyumun Rolü ve Müfredatın Önemi</a:t>
            </a:r>
            <a:endParaRPr lang="tr-TR" sz="2400" b="1" i="0" u="none" strike="noStrike" cap="none" noProof="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lang="tr-TR" sz="1400" b="0" i="0" u="none" strike="noStrike" cap="none" noProof="0"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cxnSp>
        <p:nvCxnSpPr>
          <p:cNvPr id="54" name="Google Shape;54;p7"/>
          <p:cNvCxnSpPr/>
          <p:nvPr/>
        </p:nvCxnSpPr>
        <p:spPr>
          <a:xfrm>
            <a:off x="366251" y="1710114"/>
            <a:ext cx="2982540" cy="0"/>
          </a:xfrm>
          <a:prstGeom prst="straightConnector1">
            <a:avLst/>
          </a:prstGeom>
          <a:noFill/>
          <a:ln w="76200" cap="flat" cmpd="sng">
            <a:solidFill>
              <a:srgbClr val="C8365A"/>
            </a:solidFill>
            <a:prstDash val="solid"/>
            <a:round/>
            <a:headEnd type="none" w="sm" len="sm"/>
            <a:tailEnd type="none" w="sm" len="sm"/>
          </a:ln>
        </p:spPr>
      </p:cxnSp>
      <p:sp>
        <p:nvSpPr>
          <p:cNvPr id="55" name="Google Shape;55;p7"/>
          <p:cNvSpPr txBox="1"/>
          <p:nvPr/>
        </p:nvSpPr>
        <p:spPr>
          <a:xfrm>
            <a:off x="69514" y="1906859"/>
            <a:ext cx="8822092" cy="587387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Bu müfredat, Montessori yaklaşımından esinlenen yetişkin öğrenmesinin temel bir yönünü ele alan yedi kapsamlı modülden oluşmaktadır.</a:t>
            </a:r>
            <a:endParaRPr lang="tr-TR" sz="1800" b="0" i="0" u="none" strike="noStrike" cap="none" noProof="0" dirty="0">
              <a:solidFill>
                <a:srgbClr val="000000"/>
              </a:solidFill>
              <a:latin typeface="Calibri"/>
              <a:ea typeface="Calibri"/>
              <a:cs typeface="Calibri"/>
              <a:sym typeface="Calibri"/>
            </a:endParaRP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Eğitimin Bireyselleştirilmesi ve Ortak Tasarımı; Gözlemsel Öğrenme</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Katılımcı Yaklaşım ve Öğrenen Toplulukları</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Genç Yetişkin Öğrenenlerin Zihinsel Uyarımı</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Duyuların Gelişimi ve Dokunsal Yaklaşım; Teknolojilerin Entegrasyonu</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Duygusal Zekâ ve Sosyal-Duygusal Öğrenme</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İlerleme İzleme – Yetişkin Öğrenenlerin Gözlemi ve Değerlendirilmesi</a:t>
            </a:r>
          </a:p>
          <a:p>
            <a:pPr marL="342900" marR="0" lvl="0" indent="-342900" algn="l" rtl="0">
              <a:lnSpc>
                <a:spcPct val="100000"/>
              </a:lnSpc>
              <a:spcBef>
                <a:spcPts val="800"/>
              </a:spcBef>
              <a:spcAft>
                <a:spcPts val="0"/>
              </a:spcAft>
              <a:buFont typeface="+mj-lt"/>
              <a:buAutoNum type="arabicPeriod"/>
            </a:pPr>
            <a:r>
              <a:rPr lang="tr-TR" sz="1800" b="0" i="0" u="none" strike="noStrike" cap="none" noProof="0" dirty="0">
                <a:solidFill>
                  <a:srgbClr val="000000"/>
                </a:solidFill>
                <a:latin typeface="Arabic Typesetting"/>
                <a:ea typeface="Arabic Typesetting"/>
                <a:cs typeface="Arabic Typesetting"/>
                <a:sym typeface="Arabic Typesetting"/>
              </a:rPr>
              <a:t>Kişisel Eğitim Planının Oluşturulması</a:t>
            </a:r>
          </a:p>
          <a:p>
            <a:pPr marL="0" marR="0" lvl="0" indent="0" algn="l" rtl="0">
              <a:lnSpc>
                <a:spcPct val="100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Bu modüller birlikte, gençlik çalışanlarına yenilikçi araçlar ve yöntemler sunan kapsamlı bir eğitim programı oluşturmaktadır ve genç kadınların kendi öğrenme süreçlerinin sorumluluğunu üstlenmelerini desteklemektedir. Bu müfredatın uygulanmasıyla eğitmenler ve öğrenenler, Avrupa genelinde daha kapsayıcı bir eğitim ortamının ve iş gücü piyasasında daha eşit fırsatların geliştirilmesine katkıda bulunacaktır.</a:t>
            </a:r>
            <a:endParaRPr lang="tr-TR" sz="1800" noProof="0" dirty="0"/>
          </a:p>
          <a:p>
            <a:pPr marL="0" marR="0" lvl="0" indent="0" algn="l" rtl="0">
              <a:lnSpc>
                <a:spcPct val="100000"/>
              </a:lnSpc>
              <a:spcBef>
                <a:spcPts val="0"/>
              </a:spcBef>
              <a:spcAft>
                <a:spcPts val="0"/>
              </a:spcAft>
              <a:buNone/>
            </a:pPr>
            <a:endParaRPr lang="tr-TR" sz="1800" b="0" i="0" u="none" strike="noStrike" cap="none" noProof="0" dirty="0">
              <a:solidFill>
                <a:srgbClr val="000000"/>
              </a:solidFill>
              <a:latin typeface="Arabic Typesetting"/>
              <a:ea typeface="Arabic Typesetting"/>
              <a:cs typeface="Arabic Typesetting"/>
              <a:sym typeface="Arabic Typesetting"/>
            </a:endParaRPr>
          </a:p>
          <a:p>
            <a:pPr marL="0" marR="0" lvl="0" indent="0" algn="just" rtl="0">
              <a:lnSpc>
                <a:spcPct val="107000"/>
              </a:lnSpc>
              <a:spcBef>
                <a:spcPts val="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 </a:t>
            </a:r>
            <a:endParaRPr lang="tr-TR" sz="18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1800" b="0" i="0" u="none" strike="noStrike" cap="none" noProof="0" dirty="0">
                <a:solidFill>
                  <a:srgbClr val="000000"/>
                </a:solidFill>
                <a:latin typeface="Arabic Typesetting"/>
                <a:ea typeface="Arabic Typesetting"/>
                <a:cs typeface="Arabic Typesetting"/>
                <a:sym typeface="Arabic Typesetting"/>
              </a:rPr>
              <a:t>.</a:t>
            </a:r>
            <a:endParaRPr lang="tr-TR" sz="1800" b="0" i="0" u="none" strike="noStrike" cap="none" noProof="0"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lang="tr-TR" sz="1600" b="1" i="0" u="none" strike="noStrike" cap="none" noProof="0" dirty="0">
              <a:solidFill>
                <a:srgbClr val="000000"/>
              </a:solidFill>
              <a:latin typeface="Arabic Typesetting"/>
              <a:ea typeface="Arabic Typesetting"/>
              <a:cs typeface="Arabic Typesetting"/>
              <a:sym typeface="Arabic Typesetting"/>
            </a:endParaRPr>
          </a:p>
        </p:txBody>
      </p:sp>
      <p:pic>
        <p:nvPicPr>
          <p:cNvPr id="56" name="Google Shape;56;p7"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57" name="Google Shape;57;p7"/>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58" name="Google Shape;58;p7"/>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59" name="Google Shape;59;p7"/>
          <p:cNvSpPr txBox="1"/>
          <p:nvPr/>
        </p:nvSpPr>
        <p:spPr>
          <a:xfrm>
            <a:off x="160954" y="1186934"/>
            <a:ext cx="938287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MAYA Eğitim Müfredatına Giriş</a:t>
            </a:r>
            <a:endParaRPr lang="tr-TR" sz="2800" b="1" i="0" u="none" strike="noStrike" cap="none" noProof="0" dirty="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4"/>
          <p:cNvSpPr txBox="1"/>
          <p:nvPr/>
        </p:nvSpPr>
        <p:spPr>
          <a:xfrm>
            <a:off x="0" y="1320300"/>
            <a:ext cx="978297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MAYA Eğitim Müfredatına Giriş</a:t>
            </a:r>
            <a:endParaRPr lang="tr-TR" sz="4800" b="1" i="0" u="none" strike="noStrike" cap="none" noProof="0" dirty="0">
              <a:solidFill>
                <a:srgbClr val="000000"/>
              </a:solidFill>
              <a:latin typeface="Arabic Typesetting"/>
              <a:ea typeface="Arabic Typesetting"/>
              <a:cs typeface="Arabic Typesetting"/>
              <a:sym typeface="Arabic Typesetting"/>
            </a:endParaRPr>
          </a:p>
        </p:txBody>
      </p:sp>
      <p:cxnSp>
        <p:nvCxnSpPr>
          <p:cNvPr id="65" name="Google Shape;65;p4"/>
          <p:cNvCxnSpPr/>
          <p:nvPr/>
        </p:nvCxnSpPr>
        <p:spPr>
          <a:xfrm>
            <a:off x="608965" y="1852808"/>
            <a:ext cx="2982540" cy="0"/>
          </a:xfrm>
          <a:prstGeom prst="straightConnector1">
            <a:avLst/>
          </a:prstGeom>
          <a:noFill/>
          <a:ln w="76200" cap="flat" cmpd="sng">
            <a:solidFill>
              <a:srgbClr val="C8365A"/>
            </a:solidFill>
            <a:prstDash val="solid"/>
            <a:round/>
            <a:headEnd type="none" w="sm" len="sm"/>
            <a:tailEnd type="none" w="sm" len="sm"/>
          </a:ln>
        </p:spPr>
      </p:cxnSp>
      <p:sp>
        <p:nvSpPr>
          <p:cNvPr id="66" name="Google Shape;66;p4"/>
          <p:cNvSpPr txBox="1"/>
          <p:nvPr/>
        </p:nvSpPr>
        <p:spPr>
          <a:xfrm>
            <a:off x="99152" y="2024982"/>
            <a:ext cx="8945695" cy="4227784"/>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tr-TR" sz="2000" b="0" i="0" u="none" strike="noStrike" cap="none" noProof="0" dirty="0">
                <a:solidFill>
                  <a:srgbClr val="000000"/>
                </a:solidFill>
                <a:latin typeface="Arabic Typesetting"/>
                <a:ea typeface="Arabic Typesetting"/>
                <a:cs typeface="Arabic Typesetting"/>
                <a:sym typeface="Arabic Typesetting"/>
              </a:rPr>
              <a:t>Bu eğitim müfredatı, projenin temel çıktılarından biridir. Eğitimde ve istihdamda çeşitli engellerle karşılaşan genç kadınlarla çalışan gençlik çalışanları, eğitmenler ve diğer profesyoneller için geliştirilmiştir. Müfredat, bu profesyonellere yapılandırılmış içerik, pratik araçlar ve yenilikçi yöntemler sunarak eğitimde, istihdamda veya mesleki eğitimde yer almayan genç kadınların anlamlı ve güçlendirici öğrenme deneyimlerine katılımını desteklemektedir. Kuramsal bilgi ile uygulamayı birleştirerek hem yüz yüze hem de dijital öğrenme kaynakları sunmaktadır.</a:t>
            </a:r>
            <a:endParaRPr lang="tr-TR" sz="2000" b="0" i="0" u="none" strike="noStrike" cap="none" noProof="0"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tr-TR" sz="2000" b="0" i="0" u="none" strike="noStrike" cap="none" noProof="0" dirty="0">
                <a:solidFill>
                  <a:srgbClr val="000000"/>
                </a:solidFill>
                <a:latin typeface="Arabic Typesetting"/>
                <a:ea typeface="Arabic Typesetting"/>
                <a:cs typeface="Arabic Typesetting"/>
                <a:sym typeface="Arabic Typesetting"/>
              </a:rPr>
              <a:t>Bu müfredat; topluluk merkezleri, mesleki eğitim ortamları, yaygın eğitim bağlamları ve harmanlanmış öğrenme platformları gibi farklı öğrenme ortamlarında uygulanmak üzere tasarlanmıştır. Müfredatın temel amaçları şunlardır:</a:t>
            </a:r>
          </a:p>
          <a:p>
            <a:pPr marL="342900" marR="0" lvl="0" indent="-342900" algn="just" rtl="0">
              <a:lnSpc>
                <a:spcPct val="107000"/>
              </a:lnSpc>
              <a:spcBef>
                <a:spcPts val="800"/>
              </a:spcBef>
              <a:spcAft>
                <a:spcPts val="0"/>
              </a:spcAft>
              <a:buFont typeface="Arial" panose="020B0604020202020204" pitchFamily="34" charset="0"/>
              <a:buChar char="•"/>
            </a:pPr>
            <a:r>
              <a:rPr lang="tr-TR" sz="2000" b="0" i="0" u="none" strike="noStrike" cap="none" noProof="0" dirty="0">
                <a:solidFill>
                  <a:srgbClr val="000000"/>
                </a:solidFill>
                <a:latin typeface="Arabic Typesetting"/>
                <a:ea typeface="Arabic Typesetting"/>
                <a:cs typeface="Arabic Typesetting"/>
                <a:sym typeface="Arabic Typesetting"/>
              </a:rPr>
              <a:t>eğitmenleri, öğrenen merkezli ve katılımcı eğitim oturumları oluşturabilecek yöntemlerle donatmak,</a:t>
            </a:r>
          </a:p>
          <a:p>
            <a:pPr marL="342900" marR="0" lvl="0" indent="-342900" algn="just" rtl="0">
              <a:lnSpc>
                <a:spcPct val="107000"/>
              </a:lnSpc>
              <a:spcBef>
                <a:spcPts val="800"/>
              </a:spcBef>
              <a:spcAft>
                <a:spcPts val="0"/>
              </a:spcAft>
              <a:buFont typeface="Arial" panose="020B0604020202020204" pitchFamily="34" charset="0"/>
              <a:buChar char="•"/>
            </a:pPr>
            <a:r>
              <a:rPr lang="tr-TR" sz="2000" b="0" i="0" u="none" strike="noStrike" cap="none" noProof="0" dirty="0">
                <a:solidFill>
                  <a:srgbClr val="000000"/>
                </a:solidFill>
                <a:latin typeface="Arabic Typesetting"/>
                <a:ea typeface="Arabic Typesetting"/>
                <a:cs typeface="Arabic Typesetting"/>
                <a:sym typeface="Arabic Typesetting"/>
              </a:rPr>
              <a:t>genç kadınların özgüven, özerklik ve aktarılabilir beceriler geliştirmelerini desteklemek, </a:t>
            </a:r>
          </a:p>
          <a:p>
            <a:pPr marL="342900" marR="0" lvl="0" indent="-342900" algn="just" rtl="0">
              <a:lnSpc>
                <a:spcPct val="107000"/>
              </a:lnSpc>
              <a:spcBef>
                <a:spcPts val="800"/>
              </a:spcBef>
              <a:spcAft>
                <a:spcPts val="0"/>
              </a:spcAft>
              <a:buFont typeface="Arial" panose="020B0604020202020204" pitchFamily="34" charset="0"/>
              <a:buChar char="•"/>
            </a:pPr>
            <a:r>
              <a:rPr lang="tr-TR" sz="2000" b="0" i="0" u="none" strike="noStrike" cap="none" noProof="0" dirty="0">
                <a:solidFill>
                  <a:srgbClr val="000000"/>
                </a:solidFill>
                <a:latin typeface="Arabic Typesetting"/>
                <a:ea typeface="Arabic Typesetting"/>
                <a:cs typeface="Arabic Typesetting"/>
                <a:sym typeface="Arabic Typesetting"/>
              </a:rPr>
              <a:t>her öğrenenin ihtiyaçlarına uyarlanmış kişiselleştirilmiş öğrenme yollarını teşvik etmek, </a:t>
            </a:r>
          </a:p>
          <a:p>
            <a:pPr marL="342900" marR="0" lvl="0" indent="-342900" algn="just" rtl="0">
              <a:lnSpc>
                <a:spcPct val="107000"/>
              </a:lnSpc>
              <a:spcBef>
                <a:spcPts val="800"/>
              </a:spcBef>
              <a:spcAft>
                <a:spcPts val="0"/>
              </a:spcAft>
              <a:buFont typeface="Arial" panose="020B0604020202020204" pitchFamily="34" charset="0"/>
              <a:buChar char="•"/>
            </a:pPr>
            <a:r>
              <a:rPr lang="tr-TR" sz="2000" b="0" i="0" u="none" strike="noStrike" cap="none" noProof="0" dirty="0">
                <a:solidFill>
                  <a:srgbClr val="000000"/>
                </a:solidFill>
                <a:latin typeface="Arabic Typesetting"/>
                <a:ea typeface="Arabic Typesetting"/>
                <a:cs typeface="Arabic Typesetting"/>
                <a:sym typeface="Arabic Typesetting"/>
              </a:rPr>
              <a:t>sosyal ve duygusal gelişimi ve topluluk katılımını güçlendirmektir.</a:t>
            </a:r>
            <a:endParaRPr lang="tr-TR" sz="1600" b="1" i="0" u="none" strike="noStrike" cap="none" noProof="0" dirty="0">
              <a:solidFill>
                <a:srgbClr val="000000"/>
              </a:solidFill>
              <a:latin typeface="Arabic Typesetting"/>
              <a:ea typeface="Arabic Typesetting"/>
              <a:cs typeface="Arabic Typesetting"/>
              <a:sym typeface="Arabic Typesetting"/>
            </a:endParaRPr>
          </a:p>
        </p:txBody>
      </p:sp>
      <p:pic>
        <p:nvPicPr>
          <p:cNvPr id="67" name="Google Shape;67;p4"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68" name="Google Shape;68;p4"/>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69" name="Google Shape;69;p4"/>
          <p:cNvPicPr preferRelativeResize="0"/>
          <p:nvPr/>
        </p:nvPicPr>
        <p:blipFill rotWithShape="1">
          <a:blip r:embed="rId4">
            <a:alphaModFix/>
          </a:blip>
          <a:srcRect/>
          <a:stretch/>
        </p:blipFill>
        <p:spPr>
          <a:xfrm>
            <a:off x="2609450" y="6334225"/>
            <a:ext cx="3925100" cy="523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8"/>
          <p:cNvSpPr txBox="1"/>
          <p:nvPr/>
        </p:nvSpPr>
        <p:spPr>
          <a:xfrm>
            <a:off x="546410" y="1605776"/>
            <a:ext cx="933572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tr-TR" sz="2800" b="1" i="0" u="none" strike="noStrike" cap="none" noProof="0" dirty="0">
                <a:solidFill>
                  <a:srgbClr val="000000"/>
                </a:solidFill>
                <a:latin typeface="Arabic Typesetting"/>
                <a:ea typeface="Arabic Typesetting"/>
                <a:cs typeface="Arabic Typesetting"/>
                <a:sym typeface="Arabic Typesetting"/>
              </a:rPr>
              <a:t>Müfredat Nasıl Kullanılır</a:t>
            </a:r>
            <a:endParaRPr lang="tr-TR" sz="4800" b="1" i="0" u="none" strike="noStrike" cap="none" noProof="0" dirty="0">
              <a:solidFill>
                <a:srgbClr val="000000"/>
              </a:solidFill>
              <a:latin typeface="Arabic Typesetting"/>
              <a:ea typeface="Arabic Typesetting"/>
              <a:cs typeface="Arabic Typesetting"/>
              <a:sym typeface="Arabic Typesetting"/>
            </a:endParaRPr>
          </a:p>
        </p:txBody>
      </p:sp>
      <p:cxnSp>
        <p:nvCxnSpPr>
          <p:cNvPr id="75" name="Google Shape;75;p8"/>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76" name="Google Shape;76;p8"/>
          <p:cNvSpPr txBox="1"/>
          <p:nvPr/>
        </p:nvSpPr>
        <p:spPr>
          <a:xfrm>
            <a:off x="198304" y="2476536"/>
            <a:ext cx="8945695"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1800" b="0" i="0" u="none" strike="noStrike" cap="none" noProof="0" dirty="0">
                <a:solidFill>
                  <a:srgbClr val="000000"/>
                </a:solidFill>
                <a:latin typeface="Arabic Typesetting"/>
                <a:ea typeface="Arabic Typesetting"/>
                <a:cs typeface="Arabic Typesetting"/>
                <a:sym typeface="Arabic Typesetting"/>
              </a:rPr>
              <a:t>Bu müfredat, eğitmenlerin ve kurumların farklı bağlamlarda uygulayabilmesi için esnek ve uyarlanabilir şekilde tasarlanmıştır.</a:t>
            </a:r>
          </a:p>
          <a:p>
            <a:pPr marL="0" marR="0" lvl="0" indent="0" algn="l" rtl="0">
              <a:lnSpc>
                <a:spcPct val="100000"/>
              </a:lnSpc>
              <a:spcBef>
                <a:spcPts val="0"/>
              </a:spcBef>
              <a:spcAft>
                <a:spcPts val="0"/>
              </a:spcAft>
              <a:buClr>
                <a:srgbClr val="000000"/>
              </a:buClr>
              <a:buSzPts val="2000"/>
              <a:buFont typeface="Arial"/>
              <a:buNone/>
            </a:pPr>
            <a:r>
              <a:rPr lang="tr-TR" sz="1800" b="0" i="0" u="none" strike="noStrike" cap="none" noProof="0" dirty="0">
                <a:solidFill>
                  <a:srgbClr val="000000"/>
                </a:solidFill>
                <a:latin typeface="Arabic Typesetting"/>
                <a:ea typeface="Arabic Typesetting"/>
                <a:cs typeface="Arabic Typesetting"/>
                <a:sym typeface="Arabic Typesetting"/>
              </a:rPr>
              <a:t>Yaygın eğitim ortamları: Gençlik merkezleri, sivil toplum kuruluşları ve topluluk projeleri modülleri kullanarak atölye çalışmaları ve eğitim oturumları düzenleyebilir.</a:t>
            </a:r>
          </a:p>
          <a:p>
            <a:pPr marL="0" marR="0" lvl="0" indent="0" algn="l" rtl="0">
              <a:lnSpc>
                <a:spcPct val="100000"/>
              </a:lnSpc>
              <a:spcBef>
                <a:spcPts val="0"/>
              </a:spcBef>
              <a:spcAft>
                <a:spcPts val="0"/>
              </a:spcAft>
              <a:buClr>
                <a:srgbClr val="000000"/>
              </a:buClr>
              <a:buSzPts val="2000"/>
              <a:buFont typeface="Arial"/>
              <a:buNone/>
            </a:pPr>
            <a:r>
              <a:rPr lang="tr-TR" sz="1800" b="0" i="0" u="none" strike="noStrike" cap="none" noProof="0" dirty="0">
                <a:solidFill>
                  <a:srgbClr val="000000"/>
                </a:solidFill>
                <a:latin typeface="Arabic Typesetting"/>
                <a:ea typeface="Arabic Typesetting"/>
                <a:cs typeface="Arabic Typesetting"/>
                <a:sym typeface="Arabic Typesetting"/>
              </a:rPr>
              <a:t>Mesleki eğitim programları: Eğitmenler belirli modülleri (örneğin Kişisel Eğitim Planı ve Duygusal Zekâ) mevcut mesleki eğitim kurslarına entegre ederek istihdam edilebilirliği destekleyebilir.</a:t>
            </a:r>
          </a:p>
          <a:p>
            <a:pPr marL="0" marR="0" lvl="0" indent="0" algn="l" rtl="0">
              <a:lnSpc>
                <a:spcPct val="100000"/>
              </a:lnSpc>
              <a:spcBef>
                <a:spcPts val="0"/>
              </a:spcBef>
              <a:spcAft>
                <a:spcPts val="0"/>
              </a:spcAft>
              <a:buClr>
                <a:srgbClr val="000000"/>
              </a:buClr>
              <a:buSzPts val="2000"/>
              <a:buFont typeface="Arial"/>
              <a:buNone/>
            </a:pPr>
            <a:r>
              <a:rPr lang="tr-TR" sz="1800" b="0" i="0" u="none" strike="noStrike" cap="none" noProof="0" dirty="0">
                <a:solidFill>
                  <a:srgbClr val="000000"/>
                </a:solidFill>
                <a:latin typeface="Arabic Typesetting"/>
                <a:ea typeface="Arabic Typesetting"/>
                <a:cs typeface="Arabic Typesetting"/>
                <a:sym typeface="Arabic Typesetting"/>
              </a:rPr>
              <a:t>Harmanlanmış öğrenme ortamları: Müfredat hem yüz yüze hem de çevrim içi öğrenme için kullanılabilir ve etkileşimli etkinlikleri dijital araçlarla birleştirir.</a:t>
            </a:r>
          </a:p>
          <a:p>
            <a:pPr marL="0" marR="0" lvl="0" indent="0" algn="l" rtl="0">
              <a:lnSpc>
                <a:spcPct val="100000"/>
              </a:lnSpc>
              <a:spcBef>
                <a:spcPts val="0"/>
              </a:spcBef>
              <a:spcAft>
                <a:spcPts val="0"/>
              </a:spcAft>
              <a:buClr>
                <a:srgbClr val="000000"/>
              </a:buClr>
              <a:buSzPts val="2000"/>
              <a:buFont typeface="Arial"/>
              <a:buNone/>
            </a:pPr>
            <a:r>
              <a:rPr lang="tr-TR" sz="1800" b="0" i="0" u="none" strike="noStrike" cap="none" noProof="0" dirty="0">
                <a:solidFill>
                  <a:srgbClr val="000000"/>
                </a:solidFill>
                <a:latin typeface="Arabic Typesetting"/>
                <a:ea typeface="Arabic Typesetting"/>
                <a:cs typeface="Arabic Typesetting"/>
                <a:sym typeface="Arabic Typesetting"/>
              </a:rPr>
              <a:t>Bireysel koçluk ve mentorluk: Eğitmenler, kişiselleştirilmiş öğrenme rehberini kullanarak her öğrenen için özel öğrenme yolları oluşturabilir.</a:t>
            </a:r>
            <a:endParaRPr lang="tr-TR" sz="1800" noProof="0" dirty="0"/>
          </a:p>
        </p:txBody>
      </p:sp>
      <p:pic>
        <p:nvPicPr>
          <p:cNvPr id="77" name="Google Shape;77;p8"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78" name="Google Shape;78;p8"/>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79" name="Google Shape;79;p8"/>
          <p:cNvPicPr preferRelativeResize="0"/>
          <p:nvPr/>
        </p:nvPicPr>
        <p:blipFill rotWithShape="1">
          <a:blip r:embed="rId4">
            <a:alphaModFix/>
          </a:blip>
          <a:srcRect/>
          <a:stretch/>
        </p:blipFill>
        <p:spPr>
          <a:xfrm>
            <a:off x="2609450" y="6334225"/>
            <a:ext cx="3925100" cy="523775"/>
          </a:xfrm>
          <a:prstGeom prst="rect">
            <a:avLst/>
          </a:prstGeom>
          <a:noFill/>
          <a:ln>
            <a:noFill/>
          </a:ln>
        </p:spPr>
      </p:pic>
    </p:spTree>
  </p:cSld>
  <p:clrMapOvr>
    <a:masterClrMapping/>
  </p:clrMapOvr>
</p:sld>
</file>

<file path=ppt/theme/theme1.xml><?xml version="1.0" encoding="utf-8"?>
<a:theme xmlns:a="http://schemas.openxmlformats.org/drawingml/2006/main" name="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825</Words>
  <Application>Microsoft Office PowerPoint</Application>
  <PresentationFormat>Ekran Gösterisi (4:3)</PresentationFormat>
  <Paragraphs>65</Paragraphs>
  <Slides>7</Slides>
  <Notes>7</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7</vt:i4>
      </vt:variant>
    </vt:vector>
  </HeadingPairs>
  <TitlesOfParts>
    <vt:vector size="11" baseType="lpstr">
      <vt:lpstr>Arabic Typesetting</vt:lpstr>
      <vt:lpstr>Arial</vt:lpstr>
      <vt:lpstr>Calibri</vt:lpstr>
      <vt:lpstr>3_Office Theme</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Bagus Barizi</dc:creator>
  <cp:lastModifiedBy>Ilyas Ferhat Demirbas</cp:lastModifiedBy>
  <cp:revision>4</cp:revision>
  <dcterms:created xsi:type="dcterms:W3CDTF">2019-07-04T02:04:35Z</dcterms:created>
  <dcterms:modified xsi:type="dcterms:W3CDTF">2026-03-13T12:41:09Z</dcterms:modified>
</cp:coreProperties>
</file>